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24" r:id="rId2"/>
    <p:sldId id="323" r:id="rId3"/>
    <p:sldId id="284" r:id="rId4"/>
    <p:sldId id="313" r:id="rId5"/>
    <p:sldId id="312" r:id="rId6"/>
    <p:sldId id="287" r:id="rId7"/>
    <p:sldId id="326" r:id="rId8"/>
    <p:sldId id="288" r:id="rId9"/>
    <p:sldId id="258" r:id="rId10"/>
    <p:sldId id="310" r:id="rId11"/>
    <p:sldId id="296" r:id="rId12"/>
    <p:sldId id="297" r:id="rId13"/>
    <p:sldId id="298" r:id="rId14"/>
    <p:sldId id="309" r:id="rId15"/>
    <p:sldId id="257" r:id="rId16"/>
    <p:sldId id="285" r:id="rId17"/>
    <p:sldId id="289" r:id="rId18"/>
    <p:sldId id="290" r:id="rId19"/>
    <p:sldId id="291" r:id="rId20"/>
    <p:sldId id="292" r:id="rId21"/>
    <p:sldId id="293" r:id="rId22"/>
    <p:sldId id="295" r:id="rId23"/>
    <p:sldId id="294" r:id="rId24"/>
    <p:sldId id="260" r:id="rId25"/>
    <p:sldId id="263" r:id="rId26"/>
    <p:sldId id="262" r:id="rId27"/>
    <p:sldId id="299" r:id="rId28"/>
    <p:sldId id="265" r:id="rId29"/>
    <p:sldId id="300" r:id="rId30"/>
    <p:sldId id="267" r:id="rId31"/>
    <p:sldId id="303" r:id="rId32"/>
    <p:sldId id="301" r:id="rId33"/>
    <p:sldId id="302" r:id="rId34"/>
    <p:sldId id="304" r:id="rId35"/>
    <p:sldId id="305" r:id="rId36"/>
    <p:sldId id="306" r:id="rId37"/>
    <p:sldId id="307" r:id="rId38"/>
    <p:sldId id="308" r:id="rId39"/>
    <p:sldId id="275" r:id="rId40"/>
    <p:sldId id="330" r:id="rId41"/>
    <p:sldId id="276" r:id="rId42"/>
    <p:sldId id="314" r:id="rId43"/>
    <p:sldId id="283" r:id="rId44"/>
  </p:sldIdLst>
  <p:sldSz cx="9144000" cy="6858000" type="screen4x3"/>
  <p:notesSz cx="7099300" cy="1023461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292929"/>
    <a:srgbClr val="99FF33"/>
    <a:srgbClr val="808080"/>
    <a:srgbClr val="FF0000"/>
    <a:srgbClr val="FF9900"/>
    <a:srgbClr val="33CC33"/>
    <a:srgbClr val="99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7" autoAdjust="0"/>
  </p:normalViewPr>
  <p:slideViewPr>
    <p:cSldViewPr>
      <p:cViewPr>
        <p:scale>
          <a:sx n="75" d="100"/>
          <a:sy n="75" d="100"/>
        </p:scale>
        <p:origin x="-122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7FD69AC-7231-4DA5-862C-B1684C137B8E}" type="datetimeFigureOut">
              <a:rPr lang="es-ES"/>
              <a:pPr/>
              <a:t>10/01/2014</a:t>
            </a:fld>
            <a:endParaRPr lang="es-ES"/>
          </a:p>
        </p:txBody>
      </p:sp>
      <p:sp>
        <p:nvSpPr>
          <p:cNvPr id="798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BAC626C-FC0F-4179-9542-34FC5C41E1A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93DE9-47F9-47D0-BA8B-4B4752EE6A33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194F9-E86C-42AD-821A-93AC390FD1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6353F-64C1-4C94-8F01-B25BAE033B9B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D3935-05D8-4260-88B1-065A8920A3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7FCD3-7892-4265-8DFC-4A0D121087F1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F8813-FFA0-493C-8824-29B92000C0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CF6EA-6D1A-462C-A0D3-8FE53CCFDC54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61965-B5C8-4179-A59D-578A3497F4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559C5-82F2-474C-8332-A278C941BF4B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64D31-0F00-43AA-879B-1DFB126126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044B6-D56C-431F-B964-B607B051B249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E1DB6-2CB0-4DDF-983A-3DB45165F3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F6416-EB04-44B4-9411-9D76BD4FB954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0C040-4B7A-4DBD-A5BC-225B41FF66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E83CF-A6D3-4032-B8BF-D715B5C7F13E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6C9A8-32DF-426D-9EE9-A0E931D859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6F639-4049-4122-8805-7D314D5135DC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95ADC-4FD6-4D75-923B-13A6E30FA2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B5747-145E-4420-84D7-89D688BAF620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6D594-8A33-40B9-8A0D-372973DF50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C930-A8D0-4676-9132-6340F3D941A8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36E76-13D2-41C9-84CE-A217D83190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B6B68-E8CD-4A30-9E86-70CFE0793C76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BE6F2-842A-4F25-BD8A-EAE8B1A933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99FF3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0E0480-C5F8-4836-AA5B-D614513F5967}" type="datetimeFigureOut">
              <a:rPr lang="es-ES"/>
              <a:pPr>
                <a:defRPr/>
              </a:pPr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554391-B995-42B7-B31B-710AA8E8C4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ransition spd="slow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Bea\Desktop\Mis%20ponencias%20-%20entrevistas\Di&#243;cesis%20Vitoria\&#9654;%20Charles%20Chaplin%20(Pel&#237;cula%20El%20Gran%20Dictador%20-%201940)%20-%20El%20Mejor%20Discurso%20Para%20Toda%20La%20Humanidad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1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://www.wipo.int/wipolex/es/text.jsp?file_id=167955" TargetMode="External"/><Relationship Id="rId4" Type="http://schemas.openxmlformats.org/officeDocument/2006/relationships/hyperlink" Target="http://es.wikipedia.org/wiki/Jigme_Singye_Wangchuck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Bea\Desktop\Mis%20ponencias%20-%20entrevistas\Di&#243;cesis%20Vitoria\&#9654;%20Salvados.%20La%20Fageda,%20cuando%20negocio%20y%20&#233;tica%20van%20de%20la%20mano.mp4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meinwohl-oekonomie.org/es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www.ebceuskadi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2339975" y="3789363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/>
              <a:t>Javier Goikoetxea Seminario</a:t>
            </a:r>
          </a:p>
        </p:txBody>
      </p:sp>
      <p:pic>
        <p:nvPicPr>
          <p:cNvPr id="68617" name="Picture 9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  <p:pic>
        <p:nvPicPr>
          <p:cNvPr id="68618" name="Picture 10" descr="miniatu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8850" y="4868863"/>
            <a:ext cx="1368425" cy="1330325"/>
          </a:xfrm>
          <a:prstGeom prst="rect">
            <a:avLst/>
          </a:prstGeom>
          <a:noFill/>
        </p:spPr>
      </p:pic>
      <p:pic>
        <p:nvPicPr>
          <p:cNvPr id="68619" name="Picture 11" descr="Rectangular Letra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27313" y="1628775"/>
            <a:ext cx="4032250" cy="17240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67589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1116013" y="3141663"/>
            <a:ext cx="20875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7594" name="AutoShape 10" descr="9k=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7595" name="Picture 11" descr="1024_celular_prohibido_r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2924175"/>
            <a:ext cx="2857500" cy="1866900"/>
          </a:xfrm>
          <a:prstGeom prst="rect">
            <a:avLst/>
          </a:prstGeom>
          <a:noFill/>
        </p:spPr>
      </p:pic>
      <p:pic>
        <p:nvPicPr>
          <p:cNvPr id="67596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2708275"/>
            <a:ext cx="14478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7597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67598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9" name="Picture 15" descr="logbikonsulting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4"/>
          <p:cNvSpPr txBox="1">
            <a:spLocks noChangeArrowheads="1"/>
          </p:cNvSpPr>
          <p:nvPr/>
        </p:nvSpPr>
        <p:spPr bwMode="auto">
          <a:xfrm>
            <a:off x="1187450" y="2060575"/>
            <a:ext cx="6624638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i="1">
                <a:solidFill>
                  <a:srgbClr val="009900"/>
                </a:solidFill>
              </a:rPr>
              <a:t>Las imágenes y los diálogos que verán y escucharan a continuación son ficticias, cualquier parecido con la realidad es pura coincidencia…</a:t>
            </a:r>
            <a:r>
              <a:rPr lang="es-ES" sz="3200" i="1"/>
              <a:t> </a:t>
            </a:r>
          </a:p>
        </p:txBody>
      </p:sp>
      <p:sp>
        <p:nvSpPr>
          <p:cNvPr id="18436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18437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4"/>
          <p:cNvSpPr txBox="1">
            <a:spLocks noChangeArrowheads="1"/>
          </p:cNvSpPr>
          <p:nvPr/>
        </p:nvSpPr>
        <p:spPr bwMode="auto">
          <a:xfrm>
            <a:off x="2916238" y="5300663"/>
            <a:ext cx="4897437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Charles Chaplin en el “Gran dictador”.</a:t>
            </a:r>
          </a:p>
          <a:p>
            <a:pPr algn="ctr">
              <a:spcBef>
                <a:spcPct val="50000"/>
              </a:spcBef>
            </a:pPr>
            <a:r>
              <a:rPr lang="es-ES" b="1"/>
              <a:t>Año 1.940</a:t>
            </a:r>
          </a:p>
        </p:txBody>
      </p:sp>
      <p:pic>
        <p:nvPicPr>
          <p:cNvPr id="19459" name="Picture 18" descr="Gran%20dictad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941888"/>
            <a:ext cx="24638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 Box 7"/>
          <p:cNvSpPr txBox="1">
            <a:spLocks noChangeArrowheads="1"/>
          </p:cNvSpPr>
          <p:nvPr/>
        </p:nvSpPr>
        <p:spPr bwMode="auto">
          <a:xfrm>
            <a:off x="1042988" y="2492375"/>
            <a:ext cx="66246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009900"/>
                </a:solidFill>
              </a:rPr>
              <a:t>…o no?</a:t>
            </a:r>
            <a:endParaRPr lang="es-ES" sz="3200" i="1"/>
          </a:p>
        </p:txBody>
      </p:sp>
      <p:sp>
        <p:nvSpPr>
          <p:cNvPr id="19462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19463" name="3 Marcador de contenido" descr="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9" name="▶ Charles Chaplin (Película El Gran Dictador - 1940) - El Mejor Discurso Para Toda La Humanidad.mp4">
            <a:hlinkClick r:id="" action="ppaction://media"/>
          </p:cNvPr>
          <p:cNvPicPr>
            <a:picLocks noRot="1" noChangeAspect="1" noChangeArrowheads="1"/>
          </p:cNvPicPr>
          <p:nvPr>
            <p:ph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020" fill="hold"/>
                                        <p:tgtEl>
                                          <p:spTgt spid="542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427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42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42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27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4"/>
          <p:cNvSpPr txBox="1">
            <a:spLocks noChangeArrowheads="1"/>
          </p:cNvSpPr>
          <p:nvPr/>
        </p:nvSpPr>
        <p:spPr bwMode="auto">
          <a:xfrm>
            <a:off x="323850" y="1052513"/>
            <a:ext cx="5903913" cy="1558925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b="1"/>
              <a:t>Píndaro. </a:t>
            </a:r>
            <a:r>
              <a:rPr lang="es-ES" sz="1600"/>
              <a:t>Poeta lírico</a:t>
            </a:r>
            <a:r>
              <a:rPr lang="es-ES" sz="1600" b="1"/>
              <a:t> </a:t>
            </a:r>
            <a:r>
              <a:rPr lang="es-ES" sz="1600"/>
              <a:t>(538 a.C.- 478 a.C.)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s-ES" sz="1600"/>
              <a:t>…”constituyéndose la ley ante todo por orden 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s-ES" sz="1600"/>
              <a:t>al </a:t>
            </a:r>
            <a:r>
              <a:rPr lang="es-ES" sz="1600" b="1"/>
              <a:t>Bien Común</a:t>
            </a:r>
            <a:r>
              <a:rPr lang="es-ES" sz="1600"/>
              <a:t>, cualquier otro precepto sobre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s-ES" sz="1600"/>
              <a:t>un objeto particular no tiene razón de ley sino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s-ES" sz="1600"/>
              <a:t>en cuanto se ordena al </a:t>
            </a:r>
            <a:r>
              <a:rPr lang="es-ES" sz="1600" b="1"/>
              <a:t>Bien Común</a:t>
            </a:r>
            <a:r>
              <a:rPr lang="es-ES" sz="1600"/>
              <a:t>.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s-ES" sz="1600"/>
              <a:t>Por tanto, toda ley se ordena al </a:t>
            </a:r>
            <a:r>
              <a:rPr lang="es-ES" sz="1600" b="1"/>
              <a:t>Bien Común</a:t>
            </a:r>
            <a:r>
              <a:rPr lang="es-ES" sz="1600"/>
              <a:t>” </a:t>
            </a:r>
          </a:p>
        </p:txBody>
      </p:sp>
      <p:sp>
        <p:nvSpPr>
          <p:cNvPr id="21506" name="Text Box 7"/>
          <p:cNvSpPr txBox="1">
            <a:spLocks noChangeArrowheads="1"/>
          </p:cNvSpPr>
          <p:nvPr/>
        </p:nvSpPr>
        <p:spPr bwMode="auto">
          <a:xfrm>
            <a:off x="395288" y="5445125"/>
            <a:ext cx="6983412" cy="857250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600" b="1"/>
              <a:t>Tomás de Aquino.</a:t>
            </a:r>
            <a:r>
              <a:rPr lang="es-ES" sz="1600"/>
              <a:t> Teólogo, Filósofo (1.224 – 1.274) 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s-ES" sz="1600"/>
              <a:t>“…no es más que una prescripción de la razón, en orden al 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s-ES" sz="1600" b="1"/>
              <a:t>Bien Común</a:t>
            </a:r>
            <a:r>
              <a:rPr lang="es-ES" sz="1600"/>
              <a:t>, promulgada por aquel que tiene el cuidado de la comunidad”</a:t>
            </a:r>
            <a:r>
              <a:rPr lang="es-ES"/>
              <a:t> </a:t>
            </a:r>
          </a:p>
        </p:txBody>
      </p:sp>
      <p:pic>
        <p:nvPicPr>
          <p:cNvPr id="21507" name="Picture 6" descr="File:St-thomas-aquin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292600"/>
            <a:ext cx="1162050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10" descr="File:Pindar statu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412875"/>
            <a:ext cx="1198562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3 Marcador de contenido" descr="log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 Box 12"/>
          <p:cNvSpPr txBox="1">
            <a:spLocks noChangeArrowheads="1"/>
          </p:cNvSpPr>
          <p:nvPr/>
        </p:nvSpPr>
        <p:spPr bwMode="auto">
          <a:xfrm>
            <a:off x="2916238" y="404813"/>
            <a:ext cx="5543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El Bien Común no es una moda…</a:t>
            </a:r>
          </a:p>
        </p:txBody>
      </p:sp>
      <p:sp>
        <p:nvSpPr>
          <p:cNvPr id="21511" name="Text Box 13"/>
          <p:cNvSpPr txBox="1">
            <a:spLocks noChangeArrowheads="1"/>
          </p:cNvSpPr>
          <p:nvPr/>
        </p:nvSpPr>
        <p:spPr bwMode="auto">
          <a:xfrm>
            <a:off x="1908175" y="3213100"/>
            <a:ext cx="6840538" cy="1681163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b="1"/>
              <a:t>Aristóteles. </a:t>
            </a:r>
            <a:r>
              <a:rPr lang="es-ES" sz="1600"/>
              <a:t>Filósofo, Científico</a:t>
            </a:r>
            <a:r>
              <a:rPr lang="es-ES" sz="1600" b="1"/>
              <a:t> </a:t>
            </a:r>
            <a:r>
              <a:rPr lang="es-ES" sz="1600"/>
              <a:t>(384 a.C.- 322 a.C.)</a:t>
            </a:r>
          </a:p>
          <a:p>
            <a:pPr>
              <a:spcBef>
                <a:spcPct val="50000"/>
              </a:spcBef>
            </a:pPr>
            <a:r>
              <a:rPr lang="es-ES" sz="1600"/>
              <a:t>“La verdadera </a:t>
            </a:r>
            <a:r>
              <a:rPr lang="es-ES" sz="1600" b="1"/>
              <a:t>felicidad</a:t>
            </a:r>
            <a:r>
              <a:rPr lang="es-ES" sz="1600"/>
              <a:t> es hacer el </a:t>
            </a:r>
            <a:r>
              <a:rPr lang="es-ES" sz="1600" b="1"/>
              <a:t>bien a todos</a:t>
            </a:r>
            <a:r>
              <a:rPr lang="es-ES" sz="1600"/>
              <a:t>”</a:t>
            </a:r>
          </a:p>
          <a:p>
            <a:pPr>
              <a:spcBef>
                <a:spcPct val="50000"/>
              </a:spcBef>
            </a:pPr>
            <a:r>
              <a:rPr lang="es-ES" sz="1600"/>
              <a:t>“Una economía que solo aspira al beneficio financiero es antinatural” </a:t>
            </a:r>
          </a:p>
          <a:p>
            <a:pPr>
              <a:spcBef>
                <a:spcPct val="50000"/>
              </a:spcBef>
            </a:pPr>
            <a:r>
              <a:rPr lang="es-ES" sz="1600"/>
              <a:t>“Una comunidad tiene el deber de procurar el bien equitativo que la beneficia” </a:t>
            </a:r>
            <a:r>
              <a:rPr lang="es-ES" sz="1600" b="1"/>
              <a:t>Bien Común</a:t>
            </a:r>
            <a:r>
              <a:rPr lang="es-ES" sz="1600"/>
              <a:t>. </a:t>
            </a:r>
            <a:r>
              <a:rPr lang="es-ES" sz="1200"/>
              <a:t>(Tratado Político. Libro III – Capítulo XII)</a:t>
            </a:r>
          </a:p>
        </p:txBody>
      </p:sp>
      <p:pic>
        <p:nvPicPr>
          <p:cNvPr id="21512" name="Picture 15" descr="Archivo:Aristotelesarp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7050" y="2133600"/>
            <a:ext cx="1687513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0" descr="logbikonsulting (2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1" name="Text Box 12"/>
          <p:cNvSpPr txBox="1">
            <a:spLocks noChangeArrowheads="1"/>
          </p:cNvSpPr>
          <p:nvPr/>
        </p:nvSpPr>
        <p:spPr bwMode="auto">
          <a:xfrm>
            <a:off x="2916238" y="404813"/>
            <a:ext cx="5543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El Bien Común no es una moda…</a:t>
            </a:r>
          </a:p>
        </p:txBody>
      </p:sp>
      <p:sp>
        <p:nvSpPr>
          <p:cNvPr id="70662" name="1 Título"/>
          <p:cNvSpPr>
            <a:spLocks/>
          </p:cNvSpPr>
          <p:nvPr/>
        </p:nvSpPr>
        <p:spPr bwMode="auto">
          <a:xfrm>
            <a:off x="1042988" y="2924175"/>
            <a:ext cx="67786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  <a:latin typeface="Century Gothic" pitchFamily="34" charset="0"/>
              </a:rPr>
              <a:t>El Bien Común en las constituciones</a:t>
            </a:r>
            <a:endParaRPr lang="es-ES" sz="3600">
              <a:solidFill>
                <a:srgbClr val="7F7F7F"/>
              </a:solidFill>
              <a:latin typeface="Century Gothic" pitchFamily="34" charset="0"/>
            </a:endParaRPr>
          </a:p>
        </p:txBody>
      </p:sp>
      <p:pic>
        <p:nvPicPr>
          <p:cNvPr id="70663" name="Picture 7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 Box 5"/>
          <p:cNvSpPr txBox="1">
            <a:spLocks noChangeArrowheads="1"/>
          </p:cNvSpPr>
          <p:nvPr/>
        </p:nvSpPr>
        <p:spPr bwMode="auto">
          <a:xfrm>
            <a:off x="2916238" y="404813"/>
            <a:ext cx="5543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El Bien Común no es una moda…</a:t>
            </a: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684213" y="4941888"/>
            <a:ext cx="7848600" cy="1312862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/>
              <a:t>Constitución de Chile (1.980)</a:t>
            </a:r>
          </a:p>
          <a:p>
            <a:r>
              <a:rPr lang="es-ES" sz="800" b="1"/>
              <a:t>  </a:t>
            </a:r>
          </a:p>
          <a:p>
            <a:r>
              <a:rPr lang="es-ES" b="1"/>
              <a:t>Capítulo I. </a:t>
            </a:r>
            <a:r>
              <a:rPr lang="es-ES"/>
              <a:t>Artículo 1. El Estado está al servicio de la persona y su finalidad es promover el</a:t>
            </a:r>
            <a:r>
              <a:rPr lang="es-ES" b="1"/>
              <a:t> Bien Común.</a:t>
            </a:r>
          </a:p>
          <a:p>
            <a:r>
              <a:rPr lang="es-ES"/>
              <a:t>(de 80 capítulos nombra el</a:t>
            </a:r>
            <a:r>
              <a:rPr lang="es-ES" b="1"/>
              <a:t> Bien Común </a:t>
            </a:r>
            <a:r>
              <a:rPr lang="es-ES"/>
              <a:t>en 23)</a:t>
            </a: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684213" y="3429000"/>
            <a:ext cx="7848600" cy="1054100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Ley Fundamental para la República Federal de Alemania (1.949)</a:t>
            </a:r>
            <a:endParaRPr lang="es-ES"/>
          </a:p>
          <a:p>
            <a:pPr>
              <a:spcBef>
                <a:spcPct val="50000"/>
              </a:spcBef>
            </a:pPr>
            <a:r>
              <a:rPr lang="es-ES"/>
              <a:t>Artículo 14.2. …la propiedad obliga (Eigentum verpffichtet). Su uso deberá servir, al mismo tiempo, el </a:t>
            </a:r>
            <a:r>
              <a:rPr lang="es-ES" b="1"/>
              <a:t>bien común</a:t>
            </a:r>
            <a:r>
              <a:rPr lang="es-ES"/>
              <a:t>… Art. 56 y 86.</a:t>
            </a: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684213" y="2060575"/>
            <a:ext cx="7848600" cy="779463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Constitución del Estado libre de Baviera (1.946)</a:t>
            </a:r>
          </a:p>
          <a:p>
            <a:pPr>
              <a:spcBef>
                <a:spcPct val="50000"/>
              </a:spcBef>
            </a:pPr>
            <a:r>
              <a:rPr lang="es-ES"/>
              <a:t>Artículo 151. Toda institución económica sirve al </a:t>
            </a:r>
            <a:r>
              <a:rPr lang="es-ES" b="1"/>
              <a:t>Bien Común</a:t>
            </a:r>
            <a:r>
              <a:rPr lang="es-ES"/>
              <a:t>.</a:t>
            </a:r>
          </a:p>
        </p:txBody>
      </p:sp>
      <p:pic>
        <p:nvPicPr>
          <p:cNvPr id="22536" name="Picture 8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628775"/>
            <a:ext cx="3595688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 Box 7"/>
          <p:cNvSpPr txBox="1">
            <a:spLocks noChangeArrowheads="1"/>
          </p:cNvSpPr>
          <p:nvPr/>
        </p:nvSpPr>
        <p:spPr bwMode="auto">
          <a:xfrm>
            <a:off x="5940425" y="2492375"/>
            <a:ext cx="2159000" cy="457200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/>
              <a:t>Bien Común</a:t>
            </a:r>
          </a:p>
        </p:txBody>
      </p:sp>
      <p:sp>
        <p:nvSpPr>
          <p:cNvPr id="23555" name="Text Box 8"/>
          <p:cNvSpPr txBox="1">
            <a:spLocks noChangeArrowheads="1"/>
          </p:cNvSpPr>
          <p:nvPr/>
        </p:nvSpPr>
        <p:spPr bwMode="auto">
          <a:xfrm>
            <a:off x="5940425" y="3644900"/>
            <a:ext cx="2305050" cy="2454275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/>
              <a:t>Democracia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/>
              <a:t>Justicia económica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/>
              <a:t>Justicia Social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/>
              <a:t>Dignidad Humana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/>
              <a:t>Progreso Humano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/>
              <a:t>Progreso económico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/>
              <a:t>Solidaridad</a:t>
            </a:r>
          </a:p>
        </p:txBody>
      </p:sp>
      <p:sp>
        <p:nvSpPr>
          <p:cNvPr id="23556" name="1 Título"/>
          <p:cNvSpPr>
            <a:spLocks/>
          </p:cNvSpPr>
          <p:nvPr/>
        </p:nvSpPr>
        <p:spPr bwMode="auto">
          <a:xfrm>
            <a:off x="1835150" y="981075"/>
            <a:ext cx="67786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400" b="1">
                <a:solidFill>
                  <a:srgbClr val="7F7F7F"/>
                </a:solidFill>
                <a:latin typeface="Century Gothic" pitchFamily="34" charset="0"/>
              </a:rPr>
              <a:t>Preámbulo de la Constitución Española</a:t>
            </a:r>
            <a:endParaRPr lang="es-ES" sz="2400">
              <a:solidFill>
                <a:srgbClr val="7F7F7F"/>
              </a:solidFill>
              <a:latin typeface="Century Gothic" pitchFamily="34" charset="0"/>
            </a:endParaRPr>
          </a:p>
        </p:txBody>
      </p:sp>
      <p:pic>
        <p:nvPicPr>
          <p:cNvPr id="23557" name="3 Marcador de contenido" descr="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49275"/>
            <a:ext cx="1355725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Text Box 5"/>
          <p:cNvSpPr txBox="1">
            <a:spLocks noChangeArrowheads="1"/>
          </p:cNvSpPr>
          <p:nvPr/>
        </p:nvSpPr>
        <p:spPr bwMode="auto">
          <a:xfrm>
            <a:off x="2916238" y="404813"/>
            <a:ext cx="5543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El Bien Común no es una moda…</a:t>
            </a:r>
          </a:p>
        </p:txBody>
      </p:sp>
      <p:pic>
        <p:nvPicPr>
          <p:cNvPr id="23560" name="Picture 8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25602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1 Título"/>
          <p:cNvSpPr>
            <a:spLocks/>
          </p:cNvSpPr>
          <p:nvPr/>
        </p:nvSpPr>
        <p:spPr bwMode="auto">
          <a:xfrm>
            <a:off x="900113" y="1412875"/>
            <a:ext cx="77771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400" b="1">
                <a:solidFill>
                  <a:srgbClr val="7F7F7F"/>
                </a:solidFill>
                <a:latin typeface="Century Gothic" pitchFamily="34" charset="0"/>
              </a:rPr>
              <a:t>Declaración universal de los derechos humanos</a:t>
            </a:r>
          </a:p>
          <a:p>
            <a:pPr algn="ctr"/>
            <a:r>
              <a:rPr lang="es-ES" sz="2400" b="1">
                <a:solidFill>
                  <a:srgbClr val="7F7F7F"/>
                </a:solidFill>
                <a:latin typeface="Century Gothic" pitchFamily="34" charset="0"/>
              </a:rPr>
              <a:t>Artículo 29 Párrafo 2</a:t>
            </a:r>
            <a:endParaRPr lang="es-ES" sz="24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5604" name="Rectangle 8"/>
          <p:cNvSpPr>
            <a:spLocks noChangeArrowheads="1"/>
          </p:cNvSpPr>
          <p:nvPr/>
        </p:nvSpPr>
        <p:spPr bwMode="auto">
          <a:xfrm>
            <a:off x="3851275" y="2708275"/>
            <a:ext cx="3960813" cy="3113088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477618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En el ejercicio de sus derechos y en el disfrute de sus libertades, toda persona estará solamente sujeta a las limitaciones establecidas por la ley con el único fin de asegurar el reconocimiento y el respeto de los derechos y libertades de los demás, y de satisfacer las justas exigencias de la moral, del orden público y del bienestar general en una sociedad democrática. </a:t>
            </a:r>
            <a:r>
              <a:rPr lang="es-ES">
                <a:solidFill>
                  <a:srgbClr val="990099"/>
                </a:solidFill>
              </a:rPr>
              <a:t>(Bien Común)</a:t>
            </a:r>
          </a:p>
        </p:txBody>
      </p:sp>
      <p:pic>
        <p:nvPicPr>
          <p:cNvPr id="25605" name="Picture 9" descr="Declaracionderech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2420938"/>
            <a:ext cx="2600325" cy="349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25608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9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26626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8" descr="competencia (2)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060575"/>
            <a:ext cx="2627313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9" descr="cooperacion2 (2)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1989138"/>
            <a:ext cx="2627313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10" descr="lucro-2"/>
          <p:cNvPicPr preferRelativeResize="0"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4149725"/>
            <a:ext cx="19431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11" descr="bien comu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67400" y="4076700"/>
            <a:ext cx="194468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1 Título"/>
          <p:cNvSpPr>
            <a:spLocks/>
          </p:cNvSpPr>
          <p:nvPr/>
        </p:nvSpPr>
        <p:spPr bwMode="auto">
          <a:xfrm>
            <a:off x="2627313" y="1125538"/>
            <a:ext cx="33845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400" b="1">
                <a:solidFill>
                  <a:srgbClr val="7F7F7F"/>
                </a:solidFill>
                <a:latin typeface="Century Gothic" pitchFamily="34" charset="0"/>
              </a:rPr>
              <a:t>Reglas de juego</a:t>
            </a:r>
            <a:endParaRPr lang="es-ES" sz="24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6632" name="1 Título"/>
          <p:cNvSpPr>
            <a:spLocks/>
          </p:cNvSpPr>
          <p:nvPr/>
        </p:nvSpPr>
        <p:spPr bwMode="auto">
          <a:xfrm>
            <a:off x="250825" y="1484313"/>
            <a:ext cx="33845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Actuales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6633" name="1 Título"/>
          <p:cNvSpPr>
            <a:spLocks/>
          </p:cNvSpPr>
          <p:nvPr/>
        </p:nvSpPr>
        <p:spPr bwMode="auto">
          <a:xfrm>
            <a:off x="5076825" y="1484313"/>
            <a:ext cx="33845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Propuestas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6634" name="1 Título"/>
          <p:cNvSpPr>
            <a:spLocks/>
          </p:cNvSpPr>
          <p:nvPr/>
        </p:nvSpPr>
        <p:spPr bwMode="auto">
          <a:xfrm>
            <a:off x="250825" y="6092825"/>
            <a:ext cx="33845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Lucro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6635" name="1 Título"/>
          <p:cNvSpPr>
            <a:spLocks/>
          </p:cNvSpPr>
          <p:nvPr/>
        </p:nvSpPr>
        <p:spPr bwMode="auto">
          <a:xfrm>
            <a:off x="179388" y="3573463"/>
            <a:ext cx="33845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Competencia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6636" name="1 Título"/>
          <p:cNvSpPr>
            <a:spLocks/>
          </p:cNvSpPr>
          <p:nvPr/>
        </p:nvSpPr>
        <p:spPr bwMode="auto">
          <a:xfrm>
            <a:off x="5148263" y="6021388"/>
            <a:ext cx="33845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Bien Común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6637" name="1 Título"/>
          <p:cNvSpPr>
            <a:spLocks/>
          </p:cNvSpPr>
          <p:nvPr/>
        </p:nvSpPr>
        <p:spPr bwMode="auto">
          <a:xfrm>
            <a:off x="5148263" y="3500438"/>
            <a:ext cx="33845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Cooperación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6638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26639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0" name="1 Título"/>
          <p:cNvSpPr>
            <a:spLocks/>
          </p:cNvSpPr>
          <p:nvPr/>
        </p:nvSpPr>
        <p:spPr bwMode="auto">
          <a:xfrm>
            <a:off x="2627313" y="3933825"/>
            <a:ext cx="33845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¿Valores?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6641" name="AutoShape 18"/>
          <p:cNvSpPr>
            <a:spLocks noChangeArrowheads="1"/>
          </p:cNvSpPr>
          <p:nvPr/>
        </p:nvSpPr>
        <p:spPr bwMode="auto">
          <a:xfrm rot="1283914">
            <a:off x="4787900" y="4652963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6642" name="AutoShape 19"/>
          <p:cNvSpPr>
            <a:spLocks noChangeArrowheads="1"/>
          </p:cNvSpPr>
          <p:nvPr/>
        </p:nvSpPr>
        <p:spPr bwMode="auto">
          <a:xfrm rot="9109754">
            <a:off x="3276600" y="4652963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6643" name="AutoShape 20"/>
          <p:cNvSpPr>
            <a:spLocks noChangeArrowheads="1"/>
          </p:cNvSpPr>
          <p:nvPr/>
        </p:nvSpPr>
        <p:spPr bwMode="auto">
          <a:xfrm rot="-2285370">
            <a:off x="4716463" y="3573463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6644" name="AutoShape 21"/>
          <p:cNvSpPr>
            <a:spLocks noChangeArrowheads="1"/>
          </p:cNvSpPr>
          <p:nvPr/>
        </p:nvSpPr>
        <p:spPr bwMode="auto">
          <a:xfrm rot="-9120109">
            <a:off x="3276600" y="3573463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6646" name="Picture 22" descr="logbikonsulting (2)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27650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6" descr="PI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492375"/>
            <a:ext cx="3455987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7" descr="tips-de-felic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4508500"/>
            <a:ext cx="3024188" cy="164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8" descr="beneficio financier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6375" y="4581525"/>
            <a:ext cx="170497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1 Título"/>
          <p:cNvSpPr>
            <a:spLocks/>
          </p:cNvSpPr>
          <p:nvPr/>
        </p:nvSpPr>
        <p:spPr bwMode="auto">
          <a:xfrm>
            <a:off x="2195513" y="1052513"/>
            <a:ext cx="4608512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400" b="1">
                <a:solidFill>
                  <a:srgbClr val="7F7F7F"/>
                </a:solidFill>
                <a:latin typeface="Century Gothic" pitchFamily="34" charset="0"/>
              </a:rPr>
              <a:t>Indicadores de valoración</a:t>
            </a:r>
            <a:endParaRPr lang="es-ES" sz="24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7655" name="1 Título"/>
          <p:cNvSpPr>
            <a:spLocks/>
          </p:cNvSpPr>
          <p:nvPr/>
        </p:nvSpPr>
        <p:spPr bwMode="auto">
          <a:xfrm>
            <a:off x="2700338" y="1773238"/>
            <a:ext cx="33845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Nivel Macro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7656" name="1 Título"/>
          <p:cNvSpPr>
            <a:spLocks/>
          </p:cNvSpPr>
          <p:nvPr/>
        </p:nvSpPr>
        <p:spPr bwMode="auto">
          <a:xfrm>
            <a:off x="2700338" y="4076700"/>
            <a:ext cx="33845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 b="1">
                <a:solidFill>
                  <a:srgbClr val="7F7F7F"/>
                </a:solidFill>
                <a:latin typeface="Century Gothic" pitchFamily="34" charset="0"/>
              </a:rPr>
              <a:t>Nivel Micro</a:t>
            </a:r>
            <a:endParaRPr lang="es-ES" sz="200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27657" name="1 Título"/>
          <p:cNvSpPr>
            <a:spLocks/>
          </p:cNvSpPr>
          <p:nvPr/>
        </p:nvSpPr>
        <p:spPr bwMode="auto">
          <a:xfrm>
            <a:off x="4572000" y="2492375"/>
            <a:ext cx="40322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6000" b="1">
                <a:latin typeface="Century Gothic" pitchFamily="34" charset="0"/>
              </a:rPr>
              <a:t>P B C</a:t>
            </a:r>
          </a:p>
          <a:p>
            <a:pPr algn="ctr"/>
            <a:r>
              <a:rPr lang="es-ES" sz="2400">
                <a:latin typeface="Century Gothic" pitchFamily="34" charset="0"/>
              </a:rPr>
              <a:t>Producto del Bien Común</a:t>
            </a:r>
          </a:p>
        </p:txBody>
      </p:sp>
      <p:sp>
        <p:nvSpPr>
          <p:cNvPr id="27658" name="Text Box 14"/>
          <p:cNvSpPr txBox="1">
            <a:spLocks noChangeArrowheads="1"/>
          </p:cNvSpPr>
          <p:nvPr/>
        </p:nvSpPr>
        <p:spPr bwMode="auto">
          <a:xfrm>
            <a:off x="1835150" y="4724400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Beneficio financiero</a:t>
            </a:r>
          </a:p>
        </p:txBody>
      </p:sp>
      <p:sp>
        <p:nvSpPr>
          <p:cNvPr id="27659" name="Text Box 15"/>
          <p:cNvSpPr txBox="1">
            <a:spLocks noChangeArrowheads="1"/>
          </p:cNvSpPr>
          <p:nvPr/>
        </p:nvSpPr>
        <p:spPr bwMode="auto">
          <a:xfrm>
            <a:off x="5219700" y="4508500"/>
            <a:ext cx="18002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Contribución al Bien</a:t>
            </a:r>
          </a:p>
          <a:p>
            <a:r>
              <a:rPr lang="es-ES"/>
              <a:t>Común</a:t>
            </a:r>
          </a:p>
        </p:txBody>
      </p:sp>
      <p:sp>
        <p:nvSpPr>
          <p:cNvPr id="27660" name="AutoShape 13"/>
          <p:cNvSpPr>
            <a:spLocks noChangeArrowheads="1"/>
          </p:cNvSpPr>
          <p:nvPr/>
        </p:nvSpPr>
        <p:spPr bwMode="auto">
          <a:xfrm>
            <a:off x="3924300" y="3141663"/>
            <a:ext cx="503238" cy="358775"/>
          </a:xfrm>
          <a:prstGeom prst="rightArrow">
            <a:avLst>
              <a:gd name="adj1" fmla="val 50000"/>
              <a:gd name="adj2" fmla="val 3506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61" name="AutoShape 14"/>
          <p:cNvSpPr>
            <a:spLocks noChangeArrowheads="1"/>
          </p:cNvSpPr>
          <p:nvPr/>
        </p:nvSpPr>
        <p:spPr bwMode="auto">
          <a:xfrm>
            <a:off x="3924300" y="5229225"/>
            <a:ext cx="503238" cy="358775"/>
          </a:xfrm>
          <a:prstGeom prst="rightArrow">
            <a:avLst>
              <a:gd name="adj1" fmla="val 50000"/>
              <a:gd name="adj2" fmla="val 3506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62" name="Text Box 15"/>
          <p:cNvSpPr txBox="1">
            <a:spLocks noChangeArrowheads="1"/>
          </p:cNvSpPr>
          <p:nvPr/>
        </p:nvSpPr>
        <p:spPr bwMode="auto">
          <a:xfrm>
            <a:off x="3492500" y="6237288"/>
            <a:ext cx="2663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808080"/>
                </a:solidFill>
              </a:rPr>
              <a:t>¿estamos locos?</a:t>
            </a:r>
          </a:p>
        </p:txBody>
      </p:sp>
      <p:pic>
        <p:nvPicPr>
          <p:cNvPr id="27664" name="Picture 16" descr="logbikonsulting (2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28674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6" descr="but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844675"/>
            <a:ext cx="7835900" cy="257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 Box 7"/>
          <p:cNvSpPr txBox="1">
            <a:spLocks noChangeArrowheads="1"/>
          </p:cNvSpPr>
          <p:nvPr/>
        </p:nvSpPr>
        <p:spPr bwMode="auto">
          <a:xfrm>
            <a:off x="611188" y="4868863"/>
            <a:ext cx="7705725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 </a:t>
            </a:r>
            <a:r>
              <a:rPr lang="es-ES">
                <a:hlinkClick r:id="rId4"/>
              </a:rPr>
              <a:t>Jigme Singye Wangchuck</a:t>
            </a:r>
            <a:r>
              <a:rPr lang="es-ES"/>
              <a:t>, cuarto Rey de Bután.</a:t>
            </a:r>
          </a:p>
          <a:p>
            <a:pPr algn="ctr">
              <a:spcBef>
                <a:spcPct val="50000"/>
              </a:spcBef>
            </a:pPr>
            <a:r>
              <a:rPr lang="es-ES">
                <a:hlinkClick r:id="rId5"/>
              </a:rPr>
              <a:t>Carta Magna</a:t>
            </a:r>
            <a:r>
              <a:rPr lang="es-ES"/>
              <a:t> (2.006) Artículo 9.2 . "El Estado se esforzará en promover las condiciones que permitan la consecución de la Felicidad Interior Bruta"</a:t>
            </a:r>
          </a:p>
        </p:txBody>
      </p:sp>
      <p:sp>
        <p:nvSpPr>
          <p:cNvPr id="28677" name="Text Box 6"/>
          <p:cNvSpPr txBox="1">
            <a:spLocks noChangeArrowheads="1"/>
          </p:cNvSpPr>
          <p:nvPr/>
        </p:nvSpPr>
        <p:spPr bwMode="auto">
          <a:xfrm>
            <a:off x="3059113" y="6237288"/>
            <a:ext cx="2665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808080"/>
                </a:solidFill>
              </a:rPr>
              <a:t>¡orientales! Bah!</a:t>
            </a:r>
          </a:p>
        </p:txBody>
      </p:sp>
      <p:pic>
        <p:nvPicPr>
          <p:cNvPr id="28679" name="Picture 7" descr="logbikonsulting (2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17"/>
          <p:cNvSpPr txBox="1">
            <a:spLocks noChangeArrowheads="1"/>
          </p:cNvSpPr>
          <p:nvPr/>
        </p:nvSpPr>
        <p:spPr bwMode="auto">
          <a:xfrm>
            <a:off x="684213" y="5229225"/>
            <a:ext cx="78486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sz="1600" b="1"/>
              <a:t>Encuesta de la Fundación Bertelsmann:</a:t>
            </a:r>
            <a:r>
              <a:rPr lang="es-ES" sz="1600"/>
              <a:t> </a:t>
            </a:r>
            <a:r>
              <a:rPr lang="es-ES" sz="1600" b="1"/>
              <a:t> en Alemania y Austria, entre un 80% y un 90% de la población desea un nuevo modelo económico, con tasas de paro del 5,3 y 4,8.</a:t>
            </a:r>
            <a:r>
              <a:rPr lang="es-ES" sz="1600"/>
              <a:t> </a:t>
            </a:r>
          </a:p>
          <a:p>
            <a:pPr algn="ctr">
              <a:spcBef>
                <a:spcPct val="50000"/>
              </a:spcBef>
            </a:pPr>
            <a:r>
              <a:rPr lang="es-ES" b="1"/>
              <a:t>¿Y en España?</a:t>
            </a:r>
          </a:p>
        </p:txBody>
      </p:sp>
      <p:sp>
        <p:nvSpPr>
          <p:cNvPr id="29698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29699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Rectangle 8"/>
          <p:cNvSpPr>
            <a:spLocks noChangeArrowheads="1"/>
          </p:cNvSpPr>
          <p:nvPr/>
        </p:nvSpPr>
        <p:spPr bwMode="auto">
          <a:xfrm>
            <a:off x="1692275" y="2133600"/>
            <a:ext cx="4967288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1600" b="1"/>
              <a:t>La ONU pide un cambio de modelo económico para salvar al mundo de una de sus peores crisis y propone 57 medidas. (año 2.013</a:t>
            </a:r>
            <a:r>
              <a:rPr lang="es-ES" sz="1600"/>
              <a:t>).</a:t>
            </a:r>
          </a:p>
        </p:txBody>
      </p:sp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2987675" y="3644900"/>
            <a:ext cx="496887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b="1"/>
              <a:t>La U.E. ha publicado una lista de los indicadores vinculantes para medir el éxito empresarial en base a criterios de sostenibilidad obligatoria para organizaciones de más de 500 empleados.</a:t>
            </a:r>
          </a:p>
        </p:txBody>
      </p:sp>
      <p:sp>
        <p:nvSpPr>
          <p:cNvPr id="29702" name="1 Título"/>
          <p:cNvSpPr>
            <a:spLocks/>
          </p:cNvSpPr>
          <p:nvPr/>
        </p:nvSpPr>
        <p:spPr bwMode="auto">
          <a:xfrm>
            <a:off x="611188" y="1196975"/>
            <a:ext cx="77771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400" b="1">
                <a:solidFill>
                  <a:srgbClr val="7F7F7F"/>
                </a:solidFill>
              </a:rPr>
              <a:t>¿Qué hacemos los llamados “países adelantados”?</a:t>
            </a:r>
            <a:endParaRPr lang="es-ES" sz="2400">
              <a:solidFill>
                <a:srgbClr val="7F7F7F"/>
              </a:solidFill>
            </a:endParaRPr>
          </a:p>
        </p:txBody>
      </p:sp>
      <p:pic>
        <p:nvPicPr>
          <p:cNvPr id="29703" name="Picture 12" descr="U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3357563"/>
            <a:ext cx="2303462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13" descr="logo-on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1844675"/>
            <a:ext cx="1671637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6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29707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8" name="Picture 12" descr="logbikonsulting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1355725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6" descr="ANd9GcSPrdqG-wDam76x54yZTpp7uozyapnTpYMWZGNCluIcITbV8ct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2276475"/>
            <a:ext cx="2478087" cy="369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AutoShape 8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0724" name="AutoShape 12" descr="2Q==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0725" name="Text Box 13"/>
          <p:cNvSpPr txBox="1">
            <a:spLocks noChangeArrowheads="1"/>
          </p:cNvSpPr>
          <p:nvPr/>
        </p:nvSpPr>
        <p:spPr bwMode="auto">
          <a:xfrm>
            <a:off x="4211638" y="3284538"/>
            <a:ext cx="12239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0">
                <a:solidFill>
                  <a:srgbClr val="008000"/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30726" name="Text Box 14"/>
          <p:cNvSpPr txBox="1">
            <a:spLocks noChangeArrowheads="1"/>
          </p:cNvSpPr>
          <p:nvPr/>
        </p:nvSpPr>
        <p:spPr bwMode="auto">
          <a:xfrm>
            <a:off x="5508625" y="3213100"/>
            <a:ext cx="295275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008000"/>
                </a:solidFill>
              </a:rPr>
              <a:t>“Mientras unos dicen que las cosas deben de cambiar, nosotros las cambiaremos”</a:t>
            </a:r>
          </a:p>
        </p:txBody>
      </p:sp>
      <p:pic>
        <p:nvPicPr>
          <p:cNvPr id="30727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9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0730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1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2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0733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4" name="1 Título"/>
          <p:cNvSpPr>
            <a:spLocks/>
          </p:cNvSpPr>
          <p:nvPr/>
        </p:nvSpPr>
        <p:spPr bwMode="auto">
          <a:xfrm>
            <a:off x="1692275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0735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6" name="1 Título"/>
          <p:cNvSpPr>
            <a:spLocks/>
          </p:cNvSpPr>
          <p:nvPr/>
        </p:nvSpPr>
        <p:spPr bwMode="auto">
          <a:xfrm>
            <a:off x="611188" y="1196975"/>
            <a:ext cx="77771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400" b="1">
                <a:solidFill>
                  <a:srgbClr val="7F7F7F"/>
                </a:solidFill>
              </a:rPr>
              <a:t>¿Qué hace la EBC?</a:t>
            </a:r>
            <a:endParaRPr lang="es-ES" sz="2400">
              <a:solidFill>
                <a:srgbClr val="7F7F7F"/>
              </a:solidFill>
            </a:endParaRPr>
          </a:p>
        </p:txBody>
      </p:sp>
      <p:pic>
        <p:nvPicPr>
          <p:cNvPr id="30738" name="Picture 18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4 Marcador de contenido"/>
          <p:cNvSpPr>
            <a:spLocks noGrp="1"/>
          </p:cNvSpPr>
          <p:nvPr>
            <p:ph type="body" idx="1"/>
          </p:nvPr>
        </p:nvSpPr>
        <p:spPr>
          <a:xfrm>
            <a:off x="539750" y="1700213"/>
            <a:ext cx="8229600" cy="24765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" sz="2400" smtClean="0"/>
              <a:t>Modelo económico abierto.</a:t>
            </a:r>
          </a:p>
          <a:p>
            <a:pPr>
              <a:lnSpc>
                <a:spcPct val="90000"/>
              </a:lnSpc>
            </a:pPr>
            <a:r>
              <a:rPr lang="es-ES" sz="2400" smtClean="0"/>
              <a:t>Promovido por Christian Felber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/>
              <a:t>y un grupo de empresarios Austriacos.</a:t>
            </a:r>
          </a:p>
          <a:p>
            <a:pPr>
              <a:lnSpc>
                <a:spcPct val="90000"/>
              </a:lnSpc>
            </a:pPr>
            <a:r>
              <a:rPr lang="es-ES" sz="2400" smtClean="0"/>
              <a:t>Busca una economía real y sostenible.</a:t>
            </a:r>
          </a:p>
          <a:p>
            <a:pPr>
              <a:lnSpc>
                <a:spcPct val="90000"/>
              </a:lnSpc>
            </a:pPr>
            <a:r>
              <a:rPr lang="es-ES" sz="2400" smtClean="0"/>
              <a:t>El beneficio económico es el medio, nunca el objetivo.</a:t>
            </a:r>
          </a:p>
          <a:p>
            <a:pPr>
              <a:lnSpc>
                <a:spcPct val="90000"/>
              </a:lnSpc>
            </a:pPr>
            <a:r>
              <a:rPr lang="es-ES" sz="2400" smtClean="0"/>
              <a:t>El objetivo es el bien común.</a:t>
            </a:r>
          </a:p>
        </p:txBody>
      </p:sp>
      <p:sp>
        <p:nvSpPr>
          <p:cNvPr id="31746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1747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Text Box 7"/>
          <p:cNvSpPr txBox="1">
            <a:spLocks noChangeArrowheads="1"/>
          </p:cNvSpPr>
          <p:nvPr/>
        </p:nvSpPr>
        <p:spPr bwMode="auto">
          <a:xfrm>
            <a:off x="2484438" y="5084763"/>
            <a:ext cx="594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008000"/>
                </a:solidFill>
              </a:rPr>
              <a:t>“Tu ganas yo gano, tu sonríes yo también”</a:t>
            </a:r>
          </a:p>
        </p:txBody>
      </p:sp>
      <p:sp>
        <p:nvSpPr>
          <p:cNvPr id="31749" name="AutoShape 9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1750" name="Picture 10" descr="einste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4508500"/>
            <a:ext cx="1330325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1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1752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5963" y="1484313"/>
            <a:ext cx="2916237" cy="1852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1755" name="Picture 11" descr="logbikonsulting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2770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sp>
        <p:nvSpPr>
          <p:cNvPr id="32772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2773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3794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grpSp>
        <p:nvGrpSpPr>
          <p:cNvPr id="33796" name="Group 25"/>
          <p:cNvGrpSpPr>
            <a:grpSpLocks/>
          </p:cNvGrpSpPr>
          <p:nvPr/>
        </p:nvGrpSpPr>
        <p:grpSpPr bwMode="auto">
          <a:xfrm>
            <a:off x="1835150" y="1773238"/>
            <a:ext cx="2519363" cy="2520950"/>
            <a:chOff x="1927" y="1253"/>
            <a:chExt cx="1587" cy="1588"/>
          </a:xfrm>
        </p:grpSpPr>
        <p:sp>
          <p:nvSpPr>
            <p:cNvPr id="33797" name="Oval 26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253"/>
              <a:ext cx="1587" cy="158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3798" name="Text Box 27"/>
            <p:cNvSpPr txBox="1">
              <a:spLocks noChangeArrowheads="1"/>
            </p:cNvSpPr>
            <p:nvPr/>
          </p:nvSpPr>
          <p:spPr bwMode="auto">
            <a:xfrm>
              <a:off x="2109" y="1480"/>
              <a:ext cx="127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ECONÓMICO</a:t>
              </a:r>
            </a:p>
          </p:txBody>
        </p:sp>
      </p:grpSp>
      <p:pic>
        <p:nvPicPr>
          <p:cNvPr id="33800" name="Picture 8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4818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grpSp>
        <p:nvGrpSpPr>
          <p:cNvPr id="34820" name="Group 38"/>
          <p:cNvGrpSpPr>
            <a:grpSpLocks/>
          </p:cNvGrpSpPr>
          <p:nvPr/>
        </p:nvGrpSpPr>
        <p:grpSpPr bwMode="auto">
          <a:xfrm>
            <a:off x="1835150" y="1773238"/>
            <a:ext cx="2519363" cy="2520950"/>
            <a:chOff x="1927" y="1253"/>
            <a:chExt cx="1587" cy="1588"/>
          </a:xfrm>
        </p:grpSpPr>
        <p:sp>
          <p:nvSpPr>
            <p:cNvPr id="34831" name="Oval 39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253"/>
              <a:ext cx="1587" cy="158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4832" name="Text Box 40"/>
            <p:cNvSpPr txBox="1">
              <a:spLocks noChangeArrowheads="1"/>
            </p:cNvSpPr>
            <p:nvPr/>
          </p:nvSpPr>
          <p:spPr bwMode="auto">
            <a:xfrm>
              <a:off x="2109" y="1480"/>
              <a:ext cx="127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ECONÓMICO</a:t>
              </a:r>
            </a:p>
          </p:txBody>
        </p:sp>
      </p:grpSp>
      <p:grpSp>
        <p:nvGrpSpPr>
          <p:cNvPr id="34821" name="Group 41"/>
          <p:cNvGrpSpPr>
            <a:grpSpLocks/>
          </p:cNvGrpSpPr>
          <p:nvPr/>
        </p:nvGrpSpPr>
        <p:grpSpPr bwMode="auto">
          <a:xfrm>
            <a:off x="4643438" y="1773238"/>
            <a:ext cx="2519362" cy="2520950"/>
            <a:chOff x="1927" y="1616"/>
            <a:chExt cx="1587" cy="1588"/>
          </a:xfrm>
        </p:grpSpPr>
        <p:sp>
          <p:nvSpPr>
            <p:cNvPr id="34829" name="Oval 42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616"/>
              <a:ext cx="1587" cy="1588"/>
            </a:xfrm>
            <a:prstGeom prst="ellipse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4830" name="Text Box 43"/>
            <p:cNvSpPr txBox="1">
              <a:spLocks noChangeArrowheads="1"/>
            </p:cNvSpPr>
            <p:nvPr/>
          </p:nvSpPr>
          <p:spPr bwMode="auto">
            <a:xfrm>
              <a:off x="2154" y="1842"/>
              <a:ext cx="1089" cy="231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SOCIAL</a:t>
              </a:r>
            </a:p>
          </p:txBody>
        </p:sp>
      </p:grpSp>
      <p:grpSp>
        <p:nvGrpSpPr>
          <p:cNvPr id="34822" name="Group 50"/>
          <p:cNvGrpSpPr>
            <a:grpSpLocks/>
          </p:cNvGrpSpPr>
          <p:nvPr/>
        </p:nvGrpSpPr>
        <p:grpSpPr bwMode="auto">
          <a:xfrm>
            <a:off x="1835150" y="1773238"/>
            <a:ext cx="5327650" cy="2520950"/>
            <a:chOff x="1156" y="1117"/>
            <a:chExt cx="3356" cy="1588"/>
          </a:xfrm>
        </p:grpSpPr>
        <p:grpSp>
          <p:nvGrpSpPr>
            <p:cNvPr id="34823" name="Group 44"/>
            <p:cNvGrpSpPr>
              <a:grpSpLocks/>
            </p:cNvGrpSpPr>
            <p:nvPr/>
          </p:nvGrpSpPr>
          <p:grpSpPr bwMode="auto">
            <a:xfrm>
              <a:off x="1156" y="1117"/>
              <a:ext cx="1587" cy="1588"/>
              <a:chOff x="1927" y="1253"/>
              <a:chExt cx="1587" cy="1588"/>
            </a:xfrm>
          </p:grpSpPr>
          <p:sp>
            <p:nvSpPr>
              <p:cNvPr id="34827" name="Oval 45">
                <a:hlinkClick r:id="" action="ppaction://hlinkshowjump?jump=nextslide"/>
              </p:cNvPr>
              <p:cNvSpPr>
                <a:spLocks noChangeArrowheads="1"/>
              </p:cNvSpPr>
              <p:nvPr/>
            </p:nvSpPr>
            <p:spPr bwMode="auto">
              <a:xfrm>
                <a:off x="1927" y="1253"/>
                <a:ext cx="1587" cy="1588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34828" name="Text Box 46"/>
              <p:cNvSpPr txBox="1">
                <a:spLocks noChangeArrowheads="1"/>
              </p:cNvSpPr>
              <p:nvPr/>
            </p:nvSpPr>
            <p:spPr bwMode="auto">
              <a:xfrm>
                <a:off x="2109" y="1480"/>
                <a:ext cx="127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b="1"/>
                  <a:t>ECONÓMICO</a:t>
                </a:r>
              </a:p>
            </p:txBody>
          </p:sp>
        </p:grpSp>
        <p:grpSp>
          <p:nvGrpSpPr>
            <p:cNvPr id="34824" name="Group 47"/>
            <p:cNvGrpSpPr>
              <a:grpSpLocks/>
            </p:cNvGrpSpPr>
            <p:nvPr/>
          </p:nvGrpSpPr>
          <p:grpSpPr bwMode="auto">
            <a:xfrm>
              <a:off x="2925" y="1117"/>
              <a:ext cx="1587" cy="1588"/>
              <a:chOff x="1927" y="1616"/>
              <a:chExt cx="1587" cy="1588"/>
            </a:xfrm>
          </p:grpSpPr>
          <p:sp>
            <p:nvSpPr>
              <p:cNvPr id="34825" name="Oval 48">
                <a:hlinkClick r:id="" action="ppaction://hlinkshowjump?jump=nextslide"/>
              </p:cNvPr>
              <p:cNvSpPr>
                <a:spLocks noChangeArrowheads="1"/>
              </p:cNvSpPr>
              <p:nvPr/>
            </p:nvSpPr>
            <p:spPr bwMode="auto">
              <a:xfrm>
                <a:off x="1927" y="1616"/>
                <a:ext cx="1587" cy="1588"/>
              </a:xfrm>
              <a:prstGeom prst="ellipse">
                <a:avLst/>
              </a:prstGeom>
              <a:solidFill>
                <a:srgbClr val="33CC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34826" name="Text Box 49"/>
              <p:cNvSpPr txBox="1">
                <a:spLocks noChangeArrowheads="1"/>
              </p:cNvSpPr>
              <p:nvPr/>
            </p:nvSpPr>
            <p:spPr bwMode="auto">
              <a:xfrm>
                <a:off x="2154" y="1842"/>
                <a:ext cx="1089" cy="231"/>
              </a:xfrm>
              <a:prstGeom prst="rect">
                <a:avLst/>
              </a:prstGeom>
              <a:solidFill>
                <a:srgbClr val="33CC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b="1"/>
                  <a:t>SOCIAL</a:t>
                </a:r>
              </a:p>
            </p:txBody>
          </p:sp>
        </p:grpSp>
      </p:grpSp>
      <p:pic>
        <p:nvPicPr>
          <p:cNvPr id="34834" name="Picture 18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5842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sp>
        <p:nvSpPr>
          <p:cNvPr id="35844" name="Oval 10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203575" y="4076700"/>
            <a:ext cx="2519363" cy="252095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5845" name="Text Box 11"/>
          <p:cNvSpPr txBox="1">
            <a:spLocks noChangeArrowheads="1"/>
          </p:cNvSpPr>
          <p:nvPr/>
        </p:nvSpPr>
        <p:spPr bwMode="auto">
          <a:xfrm>
            <a:off x="3563938" y="5734050"/>
            <a:ext cx="1728787" cy="366713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POLITICO</a:t>
            </a:r>
          </a:p>
        </p:txBody>
      </p:sp>
      <p:grpSp>
        <p:nvGrpSpPr>
          <p:cNvPr id="35846" name="Group 54"/>
          <p:cNvGrpSpPr>
            <a:grpSpLocks/>
          </p:cNvGrpSpPr>
          <p:nvPr/>
        </p:nvGrpSpPr>
        <p:grpSpPr bwMode="auto">
          <a:xfrm>
            <a:off x="1835150" y="1773238"/>
            <a:ext cx="2519363" cy="2520950"/>
            <a:chOff x="1927" y="1253"/>
            <a:chExt cx="1587" cy="1588"/>
          </a:xfrm>
        </p:grpSpPr>
        <p:sp>
          <p:nvSpPr>
            <p:cNvPr id="35884" name="Oval 55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253"/>
              <a:ext cx="1587" cy="158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85" name="Text Box 56"/>
            <p:cNvSpPr txBox="1">
              <a:spLocks noChangeArrowheads="1"/>
            </p:cNvSpPr>
            <p:nvPr/>
          </p:nvSpPr>
          <p:spPr bwMode="auto">
            <a:xfrm>
              <a:off x="2109" y="1480"/>
              <a:ext cx="127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ECONÓMICO</a:t>
              </a:r>
            </a:p>
          </p:txBody>
        </p:sp>
      </p:grpSp>
      <p:grpSp>
        <p:nvGrpSpPr>
          <p:cNvPr id="35847" name="Group 58"/>
          <p:cNvGrpSpPr>
            <a:grpSpLocks/>
          </p:cNvGrpSpPr>
          <p:nvPr/>
        </p:nvGrpSpPr>
        <p:grpSpPr bwMode="auto">
          <a:xfrm>
            <a:off x="4643438" y="1773238"/>
            <a:ext cx="2519362" cy="2520950"/>
            <a:chOff x="1927" y="1616"/>
            <a:chExt cx="1587" cy="1588"/>
          </a:xfrm>
        </p:grpSpPr>
        <p:sp>
          <p:nvSpPr>
            <p:cNvPr id="35882" name="Oval 59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616"/>
              <a:ext cx="1587" cy="1588"/>
            </a:xfrm>
            <a:prstGeom prst="ellipse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83" name="Text Box 60"/>
            <p:cNvSpPr txBox="1">
              <a:spLocks noChangeArrowheads="1"/>
            </p:cNvSpPr>
            <p:nvPr/>
          </p:nvSpPr>
          <p:spPr bwMode="auto">
            <a:xfrm>
              <a:off x="2154" y="1842"/>
              <a:ext cx="1089" cy="231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SOCIAL</a:t>
              </a:r>
            </a:p>
          </p:txBody>
        </p:sp>
      </p:grpSp>
      <p:grpSp>
        <p:nvGrpSpPr>
          <p:cNvPr id="35848" name="Group 64"/>
          <p:cNvGrpSpPr>
            <a:grpSpLocks/>
          </p:cNvGrpSpPr>
          <p:nvPr/>
        </p:nvGrpSpPr>
        <p:grpSpPr bwMode="auto">
          <a:xfrm>
            <a:off x="3203575" y="4076700"/>
            <a:ext cx="2519363" cy="2520950"/>
            <a:chOff x="2018" y="2568"/>
            <a:chExt cx="1587" cy="1588"/>
          </a:xfrm>
        </p:grpSpPr>
        <p:sp>
          <p:nvSpPr>
            <p:cNvPr id="35880" name="Oval 62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2018" y="2568"/>
              <a:ext cx="1587" cy="158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81" name="Text Box 63"/>
            <p:cNvSpPr txBox="1">
              <a:spLocks noChangeArrowheads="1"/>
            </p:cNvSpPr>
            <p:nvPr/>
          </p:nvSpPr>
          <p:spPr bwMode="auto">
            <a:xfrm>
              <a:off x="2245" y="3612"/>
              <a:ext cx="1089" cy="231"/>
            </a:xfrm>
            <a:prstGeom prst="rect">
              <a:avLst/>
            </a:prstGeom>
            <a:solidFill>
              <a:srgbClr val="FFCC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POLITICO</a:t>
              </a:r>
            </a:p>
          </p:txBody>
        </p:sp>
      </p:grpSp>
      <p:grpSp>
        <p:nvGrpSpPr>
          <p:cNvPr id="35849" name="Group 65"/>
          <p:cNvGrpSpPr>
            <a:grpSpLocks/>
          </p:cNvGrpSpPr>
          <p:nvPr/>
        </p:nvGrpSpPr>
        <p:grpSpPr bwMode="auto">
          <a:xfrm>
            <a:off x="1835150" y="1773238"/>
            <a:ext cx="2519363" cy="2520950"/>
            <a:chOff x="1927" y="1253"/>
            <a:chExt cx="1587" cy="1588"/>
          </a:xfrm>
        </p:grpSpPr>
        <p:sp>
          <p:nvSpPr>
            <p:cNvPr id="35878" name="Oval 66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253"/>
              <a:ext cx="1587" cy="158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79" name="Text Box 67"/>
            <p:cNvSpPr txBox="1">
              <a:spLocks noChangeArrowheads="1"/>
            </p:cNvSpPr>
            <p:nvPr/>
          </p:nvSpPr>
          <p:spPr bwMode="auto">
            <a:xfrm>
              <a:off x="2109" y="1480"/>
              <a:ext cx="127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ECONÓMICO</a:t>
              </a:r>
            </a:p>
          </p:txBody>
        </p:sp>
      </p:grpSp>
      <p:grpSp>
        <p:nvGrpSpPr>
          <p:cNvPr id="35850" name="Group 68"/>
          <p:cNvGrpSpPr>
            <a:grpSpLocks/>
          </p:cNvGrpSpPr>
          <p:nvPr/>
        </p:nvGrpSpPr>
        <p:grpSpPr bwMode="auto">
          <a:xfrm>
            <a:off x="4643438" y="1773238"/>
            <a:ext cx="2519362" cy="2520950"/>
            <a:chOff x="1927" y="1616"/>
            <a:chExt cx="1587" cy="1588"/>
          </a:xfrm>
        </p:grpSpPr>
        <p:sp>
          <p:nvSpPr>
            <p:cNvPr id="35876" name="Oval 69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616"/>
              <a:ext cx="1587" cy="1588"/>
            </a:xfrm>
            <a:prstGeom prst="ellipse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77" name="Text Box 70"/>
            <p:cNvSpPr txBox="1">
              <a:spLocks noChangeArrowheads="1"/>
            </p:cNvSpPr>
            <p:nvPr/>
          </p:nvSpPr>
          <p:spPr bwMode="auto">
            <a:xfrm>
              <a:off x="2154" y="1842"/>
              <a:ext cx="1089" cy="231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SOCIAL</a:t>
              </a:r>
            </a:p>
          </p:txBody>
        </p:sp>
      </p:grpSp>
      <p:grpSp>
        <p:nvGrpSpPr>
          <p:cNvPr id="35851" name="Group 71"/>
          <p:cNvGrpSpPr>
            <a:grpSpLocks/>
          </p:cNvGrpSpPr>
          <p:nvPr/>
        </p:nvGrpSpPr>
        <p:grpSpPr bwMode="auto">
          <a:xfrm>
            <a:off x="3203575" y="4076700"/>
            <a:ext cx="2519363" cy="2520950"/>
            <a:chOff x="2018" y="2568"/>
            <a:chExt cx="1587" cy="1588"/>
          </a:xfrm>
        </p:grpSpPr>
        <p:sp>
          <p:nvSpPr>
            <p:cNvPr id="35874" name="Oval 72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2018" y="2568"/>
              <a:ext cx="1587" cy="158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75" name="Text Box 73"/>
            <p:cNvSpPr txBox="1">
              <a:spLocks noChangeArrowheads="1"/>
            </p:cNvSpPr>
            <p:nvPr/>
          </p:nvSpPr>
          <p:spPr bwMode="auto">
            <a:xfrm>
              <a:off x="2245" y="3612"/>
              <a:ext cx="1089" cy="231"/>
            </a:xfrm>
            <a:prstGeom prst="rect">
              <a:avLst/>
            </a:prstGeom>
            <a:solidFill>
              <a:srgbClr val="FFCC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POLITICO</a:t>
              </a:r>
            </a:p>
          </p:txBody>
        </p:sp>
      </p:grpSp>
      <p:grpSp>
        <p:nvGrpSpPr>
          <p:cNvPr id="35852" name="Group 74"/>
          <p:cNvGrpSpPr>
            <a:grpSpLocks/>
          </p:cNvGrpSpPr>
          <p:nvPr/>
        </p:nvGrpSpPr>
        <p:grpSpPr bwMode="auto">
          <a:xfrm>
            <a:off x="1835150" y="1773238"/>
            <a:ext cx="2519363" cy="2520950"/>
            <a:chOff x="1927" y="1253"/>
            <a:chExt cx="1587" cy="1588"/>
          </a:xfrm>
        </p:grpSpPr>
        <p:sp>
          <p:nvSpPr>
            <p:cNvPr id="35872" name="Oval 75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253"/>
              <a:ext cx="1587" cy="158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73" name="Text Box 76"/>
            <p:cNvSpPr txBox="1">
              <a:spLocks noChangeArrowheads="1"/>
            </p:cNvSpPr>
            <p:nvPr/>
          </p:nvSpPr>
          <p:spPr bwMode="auto">
            <a:xfrm>
              <a:off x="2109" y="1480"/>
              <a:ext cx="127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ECONÓMICO</a:t>
              </a:r>
            </a:p>
          </p:txBody>
        </p:sp>
      </p:grpSp>
      <p:grpSp>
        <p:nvGrpSpPr>
          <p:cNvPr id="35853" name="Group 77"/>
          <p:cNvGrpSpPr>
            <a:grpSpLocks/>
          </p:cNvGrpSpPr>
          <p:nvPr/>
        </p:nvGrpSpPr>
        <p:grpSpPr bwMode="auto">
          <a:xfrm>
            <a:off x="4643438" y="1773238"/>
            <a:ext cx="2519362" cy="2520950"/>
            <a:chOff x="1927" y="1616"/>
            <a:chExt cx="1587" cy="1588"/>
          </a:xfrm>
        </p:grpSpPr>
        <p:sp>
          <p:nvSpPr>
            <p:cNvPr id="35870" name="Oval 78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616"/>
              <a:ext cx="1587" cy="1588"/>
            </a:xfrm>
            <a:prstGeom prst="ellipse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71" name="Text Box 79"/>
            <p:cNvSpPr txBox="1">
              <a:spLocks noChangeArrowheads="1"/>
            </p:cNvSpPr>
            <p:nvPr/>
          </p:nvSpPr>
          <p:spPr bwMode="auto">
            <a:xfrm>
              <a:off x="2154" y="1842"/>
              <a:ext cx="1089" cy="231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SOCIAL</a:t>
              </a:r>
            </a:p>
          </p:txBody>
        </p:sp>
      </p:grpSp>
      <p:grpSp>
        <p:nvGrpSpPr>
          <p:cNvPr id="35854" name="Group 80"/>
          <p:cNvGrpSpPr>
            <a:grpSpLocks/>
          </p:cNvGrpSpPr>
          <p:nvPr/>
        </p:nvGrpSpPr>
        <p:grpSpPr bwMode="auto">
          <a:xfrm>
            <a:off x="1835150" y="1773238"/>
            <a:ext cx="2519363" cy="2520950"/>
            <a:chOff x="1927" y="1253"/>
            <a:chExt cx="1587" cy="1588"/>
          </a:xfrm>
        </p:grpSpPr>
        <p:sp>
          <p:nvSpPr>
            <p:cNvPr id="35868" name="Oval 81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253"/>
              <a:ext cx="1587" cy="1588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9" name="Text Box 82"/>
            <p:cNvSpPr txBox="1">
              <a:spLocks noChangeArrowheads="1"/>
            </p:cNvSpPr>
            <p:nvPr/>
          </p:nvSpPr>
          <p:spPr bwMode="auto">
            <a:xfrm>
              <a:off x="2109" y="1480"/>
              <a:ext cx="127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ECONÓMICO</a:t>
              </a:r>
            </a:p>
          </p:txBody>
        </p:sp>
      </p:grpSp>
      <p:grpSp>
        <p:nvGrpSpPr>
          <p:cNvPr id="35855" name="Group 83"/>
          <p:cNvGrpSpPr>
            <a:grpSpLocks/>
          </p:cNvGrpSpPr>
          <p:nvPr/>
        </p:nvGrpSpPr>
        <p:grpSpPr bwMode="auto">
          <a:xfrm>
            <a:off x="4643438" y="1773238"/>
            <a:ext cx="2519362" cy="2520950"/>
            <a:chOff x="1927" y="1616"/>
            <a:chExt cx="1587" cy="1588"/>
          </a:xfrm>
        </p:grpSpPr>
        <p:sp>
          <p:nvSpPr>
            <p:cNvPr id="35866" name="Oval 84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1927" y="1616"/>
              <a:ext cx="1587" cy="1588"/>
            </a:xfrm>
            <a:prstGeom prst="ellipse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7" name="Text Box 85"/>
            <p:cNvSpPr txBox="1">
              <a:spLocks noChangeArrowheads="1"/>
            </p:cNvSpPr>
            <p:nvPr/>
          </p:nvSpPr>
          <p:spPr bwMode="auto">
            <a:xfrm>
              <a:off x="2154" y="1842"/>
              <a:ext cx="1089" cy="231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b="1"/>
                <a:t>SOCIAL</a:t>
              </a:r>
            </a:p>
          </p:txBody>
        </p:sp>
      </p:grpSp>
      <p:grpSp>
        <p:nvGrpSpPr>
          <p:cNvPr id="35856" name="Group 95"/>
          <p:cNvGrpSpPr>
            <a:grpSpLocks/>
          </p:cNvGrpSpPr>
          <p:nvPr/>
        </p:nvGrpSpPr>
        <p:grpSpPr bwMode="auto">
          <a:xfrm>
            <a:off x="1835150" y="1773238"/>
            <a:ext cx="5327650" cy="4824412"/>
            <a:chOff x="1156" y="1117"/>
            <a:chExt cx="3356" cy="3039"/>
          </a:xfrm>
        </p:grpSpPr>
        <p:grpSp>
          <p:nvGrpSpPr>
            <p:cNvPr id="35857" name="Group 86"/>
            <p:cNvGrpSpPr>
              <a:grpSpLocks/>
            </p:cNvGrpSpPr>
            <p:nvPr/>
          </p:nvGrpSpPr>
          <p:grpSpPr bwMode="auto">
            <a:xfrm>
              <a:off x="2018" y="2568"/>
              <a:ext cx="1587" cy="1588"/>
              <a:chOff x="2018" y="2568"/>
              <a:chExt cx="1587" cy="1588"/>
            </a:xfrm>
          </p:grpSpPr>
          <p:sp>
            <p:nvSpPr>
              <p:cNvPr id="35864" name="Oval 87">
                <a:hlinkClick r:id="" action="ppaction://hlinkshowjump?jump=nextslide"/>
              </p:cNvPr>
              <p:cNvSpPr>
                <a:spLocks noChangeArrowheads="1"/>
              </p:cNvSpPr>
              <p:nvPr/>
            </p:nvSpPr>
            <p:spPr bwMode="auto">
              <a:xfrm>
                <a:off x="2018" y="2568"/>
                <a:ext cx="1587" cy="1588"/>
              </a:xfrm>
              <a:prstGeom prst="ellips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35865" name="Text Box 88"/>
              <p:cNvSpPr txBox="1">
                <a:spLocks noChangeArrowheads="1"/>
              </p:cNvSpPr>
              <p:nvPr/>
            </p:nvSpPr>
            <p:spPr bwMode="auto">
              <a:xfrm>
                <a:off x="2245" y="3612"/>
                <a:ext cx="1089" cy="231"/>
              </a:xfrm>
              <a:prstGeom prst="rect">
                <a:avLst/>
              </a:prstGeom>
              <a:solidFill>
                <a:srgbClr val="FFCC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b="1"/>
                  <a:t>POLITICO</a:t>
                </a:r>
              </a:p>
            </p:txBody>
          </p:sp>
        </p:grpSp>
        <p:grpSp>
          <p:nvGrpSpPr>
            <p:cNvPr id="35858" name="Group 89"/>
            <p:cNvGrpSpPr>
              <a:grpSpLocks/>
            </p:cNvGrpSpPr>
            <p:nvPr/>
          </p:nvGrpSpPr>
          <p:grpSpPr bwMode="auto">
            <a:xfrm>
              <a:off x="1156" y="1117"/>
              <a:ext cx="1587" cy="1588"/>
              <a:chOff x="1927" y="1253"/>
              <a:chExt cx="1587" cy="1588"/>
            </a:xfrm>
          </p:grpSpPr>
          <p:sp>
            <p:nvSpPr>
              <p:cNvPr id="35862" name="Oval 90">
                <a:hlinkClick r:id="" action="ppaction://hlinkshowjump?jump=nextslide"/>
              </p:cNvPr>
              <p:cNvSpPr>
                <a:spLocks noChangeArrowheads="1"/>
              </p:cNvSpPr>
              <p:nvPr/>
            </p:nvSpPr>
            <p:spPr bwMode="auto">
              <a:xfrm>
                <a:off x="1927" y="1253"/>
                <a:ext cx="1587" cy="1588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35863" name="Text Box 91"/>
              <p:cNvSpPr txBox="1">
                <a:spLocks noChangeArrowheads="1"/>
              </p:cNvSpPr>
              <p:nvPr/>
            </p:nvSpPr>
            <p:spPr bwMode="auto">
              <a:xfrm>
                <a:off x="2109" y="1480"/>
                <a:ext cx="127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b="1"/>
                  <a:t>ECONÓMICO</a:t>
                </a:r>
              </a:p>
            </p:txBody>
          </p:sp>
        </p:grpSp>
        <p:grpSp>
          <p:nvGrpSpPr>
            <p:cNvPr id="35859" name="Group 92"/>
            <p:cNvGrpSpPr>
              <a:grpSpLocks/>
            </p:cNvGrpSpPr>
            <p:nvPr/>
          </p:nvGrpSpPr>
          <p:grpSpPr bwMode="auto">
            <a:xfrm>
              <a:off x="2925" y="1117"/>
              <a:ext cx="1587" cy="1588"/>
              <a:chOff x="1927" y="1616"/>
              <a:chExt cx="1587" cy="1588"/>
            </a:xfrm>
          </p:grpSpPr>
          <p:sp>
            <p:nvSpPr>
              <p:cNvPr id="35860" name="Oval 93">
                <a:hlinkClick r:id="" action="ppaction://hlinkshowjump?jump=nextslide"/>
              </p:cNvPr>
              <p:cNvSpPr>
                <a:spLocks noChangeArrowheads="1"/>
              </p:cNvSpPr>
              <p:nvPr/>
            </p:nvSpPr>
            <p:spPr bwMode="auto">
              <a:xfrm>
                <a:off x="1927" y="1616"/>
                <a:ext cx="1587" cy="1588"/>
              </a:xfrm>
              <a:prstGeom prst="ellipse">
                <a:avLst/>
              </a:prstGeom>
              <a:solidFill>
                <a:srgbClr val="33CC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35861" name="Text Box 94"/>
              <p:cNvSpPr txBox="1">
                <a:spLocks noChangeArrowheads="1"/>
              </p:cNvSpPr>
              <p:nvPr/>
            </p:nvSpPr>
            <p:spPr bwMode="auto">
              <a:xfrm>
                <a:off x="2154" y="1842"/>
                <a:ext cx="1089" cy="231"/>
              </a:xfrm>
              <a:prstGeom prst="rect">
                <a:avLst/>
              </a:prstGeom>
              <a:solidFill>
                <a:srgbClr val="33CC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b="1"/>
                  <a:t>SOCIAL</a:t>
                </a:r>
              </a:p>
            </p:txBody>
          </p:sp>
        </p:grpSp>
      </p:grpSp>
      <p:pic>
        <p:nvPicPr>
          <p:cNvPr id="35887" name="Picture 47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6866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sp>
        <p:nvSpPr>
          <p:cNvPr id="36868" name="Oval 7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2987675" y="3500438"/>
            <a:ext cx="2519363" cy="25209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6869" name="Text Box 8"/>
          <p:cNvSpPr txBox="1">
            <a:spLocks noChangeArrowheads="1"/>
          </p:cNvSpPr>
          <p:nvPr/>
        </p:nvSpPr>
        <p:spPr bwMode="auto">
          <a:xfrm>
            <a:off x="3419475" y="6237288"/>
            <a:ext cx="1728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POLITICO</a:t>
            </a:r>
          </a:p>
        </p:txBody>
      </p:sp>
      <p:sp>
        <p:nvSpPr>
          <p:cNvPr id="36870" name="Oval 10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635375" y="2349500"/>
            <a:ext cx="2592388" cy="25209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6871" name="Text Box 11"/>
          <p:cNvSpPr txBox="1">
            <a:spLocks noChangeArrowheads="1"/>
          </p:cNvSpPr>
          <p:nvPr/>
        </p:nvSpPr>
        <p:spPr bwMode="auto">
          <a:xfrm>
            <a:off x="6372225" y="2636838"/>
            <a:ext cx="1728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SOCIAL</a:t>
            </a:r>
          </a:p>
        </p:txBody>
      </p:sp>
      <p:sp>
        <p:nvSpPr>
          <p:cNvPr id="36872" name="Oval 13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2268538" y="2349500"/>
            <a:ext cx="2519362" cy="25209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6873" name="Text Box 14"/>
          <p:cNvSpPr txBox="1">
            <a:spLocks noChangeArrowheads="1"/>
          </p:cNvSpPr>
          <p:nvPr/>
        </p:nvSpPr>
        <p:spPr bwMode="auto">
          <a:xfrm>
            <a:off x="395288" y="256540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ECONÓMICO</a:t>
            </a:r>
          </a:p>
        </p:txBody>
      </p:sp>
      <p:sp>
        <p:nvSpPr>
          <p:cNvPr id="36874" name="Freeform 15"/>
          <p:cNvSpPr>
            <a:spLocks/>
          </p:cNvSpPr>
          <p:nvPr/>
        </p:nvSpPr>
        <p:spPr bwMode="auto">
          <a:xfrm>
            <a:off x="3635375" y="3500438"/>
            <a:ext cx="1147763" cy="1154112"/>
          </a:xfrm>
          <a:custGeom>
            <a:avLst/>
            <a:gdLst>
              <a:gd name="T0" fmla="*/ 2147483647 w 723"/>
              <a:gd name="T1" fmla="*/ 2147483647 h 727"/>
              <a:gd name="T2" fmla="*/ 2147483647 w 723"/>
              <a:gd name="T3" fmla="*/ 2147483647 h 727"/>
              <a:gd name="T4" fmla="*/ 2147483647 w 723"/>
              <a:gd name="T5" fmla="*/ 2147483647 h 727"/>
              <a:gd name="T6" fmla="*/ 2147483647 w 723"/>
              <a:gd name="T7" fmla="*/ 2147483647 h 727"/>
              <a:gd name="T8" fmla="*/ 2147483647 w 723"/>
              <a:gd name="T9" fmla="*/ 2147483647 h 727"/>
              <a:gd name="T10" fmla="*/ 2147483647 w 723"/>
              <a:gd name="T11" fmla="*/ 2147483647 h 727"/>
              <a:gd name="T12" fmla="*/ 2147483647 w 723"/>
              <a:gd name="T13" fmla="*/ 2147483647 h 727"/>
              <a:gd name="T14" fmla="*/ 2147483647 w 723"/>
              <a:gd name="T15" fmla="*/ 2147483647 h 727"/>
              <a:gd name="T16" fmla="*/ 2147483647 w 723"/>
              <a:gd name="T17" fmla="*/ 2147483647 h 727"/>
              <a:gd name="T18" fmla="*/ 2147483647 w 723"/>
              <a:gd name="T19" fmla="*/ 2147483647 h 727"/>
              <a:gd name="T20" fmla="*/ 2147483647 w 723"/>
              <a:gd name="T21" fmla="*/ 2147483647 h 727"/>
              <a:gd name="T22" fmla="*/ 2147483647 w 723"/>
              <a:gd name="T23" fmla="*/ 2147483647 h 727"/>
              <a:gd name="T24" fmla="*/ 2147483647 w 723"/>
              <a:gd name="T25" fmla="*/ 2147483647 h 727"/>
              <a:gd name="T26" fmla="*/ 2147483647 w 723"/>
              <a:gd name="T27" fmla="*/ 2147483647 h 727"/>
              <a:gd name="T28" fmla="*/ 2147483647 w 723"/>
              <a:gd name="T29" fmla="*/ 2147483647 h 727"/>
              <a:gd name="T30" fmla="*/ 2147483647 w 723"/>
              <a:gd name="T31" fmla="*/ 2147483647 h 727"/>
              <a:gd name="T32" fmla="*/ 2147483647 w 723"/>
              <a:gd name="T33" fmla="*/ 2147483647 h 727"/>
              <a:gd name="T34" fmla="*/ 2147483647 w 723"/>
              <a:gd name="T35" fmla="*/ 2147483647 h 727"/>
              <a:gd name="T36" fmla="*/ 2147483647 w 723"/>
              <a:gd name="T37" fmla="*/ 2147483647 h 727"/>
              <a:gd name="T38" fmla="*/ 2147483647 w 723"/>
              <a:gd name="T39" fmla="*/ 2147483647 h 727"/>
              <a:gd name="T40" fmla="*/ 2147483647 w 723"/>
              <a:gd name="T41" fmla="*/ 2147483647 h 727"/>
              <a:gd name="T42" fmla="*/ 2147483647 w 723"/>
              <a:gd name="T43" fmla="*/ 2147483647 h 727"/>
              <a:gd name="T44" fmla="*/ 2147483647 w 723"/>
              <a:gd name="T45" fmla="*/ 2147483647 h 727"/>
              <a:gd name="T46" fmla="*/ 2147483647 w 723"/>
              <a:gd name="T47" fmla="*/ 2147483647 h 727"/>
              <a:gd name="T48" fmla="*/ 2147483647 w 723"/>
              <a:gd name="T49" fmla="*/ 2147483647 h 727"/>
              <a:gd name="T50" fmla="*/ 2147483647 w 723"/>
              <a:gd name="T51" fmla="*/ 2147483647 h 727"/>
              <a:gd name="T52" fmla="*/ 2147483647 w 723"/>
              <a:gd name="T53" fmla="*/ 2147483647 h 727"/>
              <a:gd name="T54" fmla="*/ 2147483647 w 723"/>
              <a:gd name="T55" fmla="*/ 2147483647 h 727"/>
              <a:gd name="T56" fmla="*/ 2147483647 w 723"/>
              <a:gd name="T57" fmla="*/ 2147483647 h 727"/>
              <a:gd name="T58" fmla="*/ 2147483647 w 723"/>
              <a:gd name="T59" fmla="*/ 2147483647 h 727"/>
              <a:gd name="T60" fmla="*/ 2147483647 w 723"/>
              <a:gd name="T61" fmla="*/ 2147483647 h 727"/>
              <a:gd name="T62" fmla="*/ 2147483647 w 723"/>
              <a:gd name="T63" fmla="*/ 2147483647 h 727"/>
              <a:gd name="T64" fmla="*/ 2147483647 w 723"/>
              <a:gd name="T65" fmla="*/ 2147483647 h 727"/>
              <a:gd name="T66" fmla="*/ 2147483647 w 723"/>
              <a:gd name="T67" fmla="*/ 2147483647 h 727"/>
              <a:gd name="T68" fmla="*/ 2147483647 w 723"/>
              <a:gd name="T69" fmla="*/ 2147483647 h 727"/>
              <a:gd name="T70" fmla="*/ 2147483647 w 723"/>
              <a:gd name="T71" fmla="*/ 2147483647 h 727"/>
              <a:gd name="T72" fmla="*/ 2147483647 w 723"/>
              <a:gd name="T73" fmla="*/ 2147483647 h 727"/>
              <a:gd name="T74" fmla="*/ 2147483647 w 723"/>
              <a:gd name="T75" fmla="*/ 2147483647 h 727"/>
              <a:gd name="T76" fmla="*/ 2147483647 w 723"/>
              <a:gd name="T77" fmla="*/ 2147483647 h 727"/>
              <a:gd name="T78" fmla="*/ 2147483647 w 723"/>
              <a:gd name="T79" fmla="*/ 2147483647 h 727"/>
              <a:gd name="T80" fmla="*/ 2147483647 w 723"/>
              <a:gd name="T81" fmla="*/ 2147483647 h 727"/>
              <a:gd name="T82" fmla="*/ 2147483647 w 723"/>
              <a:gd name="T83" fmla="*/ 2147483647 h 727"/>
              <a:gd name="T84" fmla="*/ 2147483647 w 723"/>
              <a:gd name="T85" fmla="*/ 2147483647 h 727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723"/>
              <a:gd name="T130" fmla="*/ 0 h 727"/>
              <a:gd name="T131" fmla="*/ 723 w 723"/>
              <a:gd name="T132" fmla="*/ 727 h 727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723" h="727">
                <a:moveTo>
                  <a:pt x="2" y="101"/>
                </a:moveTo>
                <a:cubicBezTo>
                  <a:pt x="3" y="117"/>
                  <a:pt x="2" y="127"/>
                  <a:pt x="8" y="140"/>
                </a:cubicBezTo>
                <a:cubicBezTo>
                  <a:pt x="7" y="142"/>
                  <a:pt x="8" y="146"/>
                  <a:pt x="6" y="146"/>
                </a:cubicBezTo>
                <a:cubicBezTo>
                  <a:pt x="1" y="146"/>
                  <a:pt x="3" y="126"/>
                  <a:pt x="3" y="131"/>
                </a:cubicBezTo>
                <a:cubicBezTo>
                  <a:pt x="3" y="138"/>
                  <a:pt x="6" y="147"/>
                  <a:pt x="8" y="154"/>
                </a:cubicBezTo>
                <a:cubicBezTo>
                  <a:pt x="9" y="168"/>
                  <a:pt x="10" y="181"/>
                  <a:pt x="14" y="194"/>
                </a:cubicBezTo>
                <a:cubicBezTo>
                  <a:pt x="15" y="210"/>
                  <a:pt x="16" y="230"/>
                  <a:pt x="23" y="245"/>
                </a:cubicBezTo>
                <a:cubicBezTo>
                  <a:pt x="25" y="255"/>
                  <a:pt x="28" y="266"/>
                  <a:pt x="32" y="275"/>
                </a:cubicBezTo>
                <a:cubicBezTo>
                  <a:pt x="33" y="282"/>
                  <a:pt x="35" y="290"/>
                  <a:pt x="38" y="296"/>
                </a:cubicBezTo>
                <a:cubicBezTo>
                  <a:pt x="39" y="305"/>
                  <a:pt x="41" y="314"/>
                  <a:pt x="44" y="322"/>
                </a:cubicBezTo>
                <a:cubicBezTo>
                  <a:pt x="46" y="334"/>
                  <a:pt x="48" y="347"/>
                  <a:pt x="57" y="356"/>
                </a:cubicBezTo>
                <a:cubicBezTo>
                  <a:pt x="59" y="362"/>
                  <a:pt x="62" y="368"/>
                  <a:pt x="65" y="374"/>
                </a:cubicBezTo>
                <a:cubicBezTo>
                  <a:pt x="67" y="384"/>
                  <a:pt x="73" y="393"/>
                  <a:pt x="77" y="403"/>
                </a:cubicBezTo>
                <a:cubicBezTo>
                  <a:pt x="79" y="414"/>
                  <a:pt x="86" y="422"/>
                  <a:pt x="92" y="431"/>
                </a:cubicBezTo>
                <a:cubicBezTo>
                  <a:pt x="95" y="445"/>
                  <a:pt x="104" y="455"/>
                  <a:pt x="113" y="467"/>
                </a:cubicBezTo>
                <a:cubicBezTo>
                  <a:pt x="117" y="485"/>
                  <a:pt x="136" y="497"/>
                  <a:pt x="143" y="514"/>
                </a:cubicBezTo>
                <a:cubicBezTo>
                  <a:pt x="144" y="522"/>
                  <a:pt x="151" y="526"/>
                  <a:pt x="155" y="533"/>
                </a:cubicBezTo>
                <a:cubicBezTo>
                  <a:pt x="164" y="546"/>
                  <a:pt x="184" y="573"/>
                  <a:pt x="197" y="581"/>
                </a:cubicBezTo>
                <a:cubicBezTo>
                  <a:pt x="205" y="595"/>
                  <a:pt x="216" y="609"/>
                  <a:pt x="230" y="617"/>
                </a:cubicBezTo>
                <a:cubicBezTo>
                  <a:pt x="232" y="628"/>
                  <a:pt x="240" y="636"/>
                  <a:pt x="251" y="638"/>
                </a:cubicBezTo>
                <a:cubicBezTo>
                  <a:pt x="256" y="646"/>
                  <a:pt x="265" y="652"/>
                  <a:pt x="272" y="658"/>
                </a:cubicBezTo>
                <a:cubicBezTo>
                  <a:pt x="275" y="660"/>
                  <a:pt x="281" y="665"/>
                  <a:pt x="281" y="665"/>
                </a:cubicBezTo>
                <a:cubicBezTo>
                  <a:pt x="285" y="671"/>
                  <a:pt x="286" y="673"/>
                  <a:pt x="293" y="674"/>
                </a:cubicBezTo>
                <a:cubicBezTo>
                  <a:pt x="297" y="679"/>
                  <a:pt x="303" y="685"/>
                  <a:pt x="309" y="688"/>
                </a:cubicBezTo>
                <a:cubicBezTo>
                  <a:pt x="315" y="695"/>
                  <a:pt x="330" y="706"/>
                  <a:pt x="338" y="709"/>
                </a:cubicBezTo>
                <a:cubicBezTo>
                  <a:pt x="343" y="715"/>
                  <a:pt x="349" y="718"/>
                  <a:pt x="356" y="719"/>
                </a:cubicBezTo>
                <a:cubicBezTo>
                  <a:pt x="361" y="721"/>
                  <a:pt x="365" y="724"/>
                  <a:pt x="369" y="727"/>
                </a:cubicBezTo>
                <a:cubicBezTo>
                  <a:pt x="377" y="724"/>
                  <a:pt x="383" y="717"/>
                  <a:pt x="392" y="715"/>
                </a:cubicBezTo>
                <a:cubicBezTo>
                  <a:pt x="396" y="709"/>
                  <a:pt x="397" y="707"/>
                  <a:pt x="404" y="706"/>
                </a:cubicBezTo>
                <a:cubicBezTo>
                  <a:pt x="405" y="700"/>
                  <a:pt x="415" y="693"/>
                  <a:pt x="422" y="689"/>
                </a:cubicBezTo>
                <a:cubicBezTo>
                  <a:pt x="426" y="683"/>
                  <a:pt x="432" y="680"/>
                  <a:pt x="438" y="676"/>
                </a:cubicBezTo>
                <a:cubicBezTo>
                  <a:pt x="442" y="669"/>
                  <a:pt x="451" y="662"/>
                  <a:pt x="458" y="658"/>
                </a:cubicBezTo>
                <a:cubicBezTo>
                  <a:pt x="462" y="652"/>
                  <a:pt x="467" y="647"/>
                  <a:pt x="473" y="643"/>
                </a:cubicBezTo>
                <a:cubicBezTo>
                  <a:pt x="477" y="636"/>
                  <a:pt x="499" y="617"/>
                  <a:pt x="506" y="614"/>
                </a:cubicBezTo>
                <a:cubicBezTo>
                  <a:pt x="512" y="606"/>
                  <a:pt x="516" y="598"/>
                  <a:pt x="524" y="593"/>
                </a:cubicBezTo>
                <a:cubicBezTo>
                  <a:pt x="529" y="586"/>
                  <a:pt x="531" y="578"/>
                  <a:pt x="536" y="571"/>
                </a:cubicBezTo>
                <a:cubicBezTo>
                  <a:pt x="543" y="560"/>
                  <a:pt x="544" y="565"/>
                  <a:pt x="552" y="557"/>
                </a:cubicBezTo>
                <a:cubicBezTo>
                  <a:pt x="559" y="550"/>
                  <a:pt x="563" y="542"/>
                  <a:pt x="570" y="535"/>
                </a:cubicBezTo>
                <a:cubicBezTo>
                  <a:pt x="574" y="525"/>
                  <a:pt x="581" y="516"/>
                  <a:pt x="587" y="508"/>
                </a:cubicBezTo>
                <a:cubicBezTo>
                  <a:pt x="588" y="501"/>
                  <a:pt x="595" y="496"/>
                  <a:pt x="599" y="490"/>
                </a:cubicBezTo>
                <a:cubicBezTo>
                  <a:pt x="600" y="483"/>
                  <a:pt x="604" y="477"/>
                  <a:pt x="609" y="472"/>
                </a:cubicBezTo>
                <a:cubicBezTo>
                  <a:pt x="615" y="458"/>
                  <a:pt x="625" y="446"/>
                  <a:pt x="632" y="433"/>
                </a:cubicBezTo>
                <a:cubicBezTo>
                  <a:pt x="633" y="426"/>
                  <a:pt x="637" y="421"/>
                  <a:pt x="641" y="415"/>
                </a:cubicBezTo>
                <a:cubicBezTo>
                  <a:pt x="642" y="409"/>
                  <a:pt x="644" y="403"/>
                  <a:pt x="647" y="397"/>
                </a:cubicBezTo>
                <a:cubicBezTo>
                  <a:pt x="649" y="389"/>
                  <a:pt x="655" y="381"/>
                  <a:pt x="659" y="374"/>
                </a:cubicBezTo>
                <a:cubicBezTo>
                  <a:pt x="660" y="366"/>
                  <a:pt x="664" y="360"/>
                  <a:pt x="668" y="353"/>
                </a:cubicBezTo>
                <a:cubicBezTo>
                  <a:pt x="669" y="347"/>
                  <a:pt x="671" y="340"/>
                  <a:pt x="674" y="334"/>
                </a:cubicBezTo>
                <a:cubicBezTo>
                  <a:pt x="676" y="322"/>
                  <a:pt x="680" y="313"/>
                  <a:pt x="686" y="302"/>
                </a:cubicBezTo>
                <a:cubicBezTo>
                  <a:pt x="687" y="294"/>
                  <a:pt x="689" y="285"/>
                  <a:pt x="693" y="278"/>
                </a:cubicBezTo>
                <a:cubicBezTo>
                  <a:pt x="695" y="261"/>
                  <a:pt x="696" y="258"/>
                  <a:pt x="701" y="245"/>
                </a:cubicBezTo>
                <a:cubicBezTo>
                  <a:pt x="702" y="229"/>
                  <a:pt x="701" y="236"/>
                  <a:pt x="705" y="218"/>
                </a:cubicBezTo>
                <a:cubicBezTo>
                  <a:pt x="706" y="215"/>
                  <a:pt x="707" y="209"/>
                  <a:pt x="707" y="209"/>
                </a:cubicBezTo>
                <a:cubicBezTo>
                  <a:pt x="709" y="187"/>
                  <a:pt x="712" y="167"/>
                  <a:pt x="713" y="145"/>
                </a:cubicBezTo>
                <a:cubicBezTo>
                  <a:pt x="714" y="188"/>
                  <a:pt x="713" y="181"/>
                  <a:pt x="716" y="148"/>
                </a:cubicBezTo>
                <a:cubicBezTo>
                  <a:pt x="718" y="130"/>
                  <a:pt x="719" y="112"/>
                  <a:pt x="720" y="94"/>
                </a:cubicBezTo>
                <a:cubicBezTo>
                  <a:pt x="719" y="84"/>
                  <a:pt x="723" y="78"/>
                  <a:pt x="711" y="76"/>
                </a:cubicBezTo>
                <a:cubicBezTo>
                  <a:pt x="706" y="72"/>
                  <a:pt x="702" y="71"/>
                  <a:pt x="696" y="70"/>
                </a:cubicBezTo>
                <a:cubicBezTo>
                  <a:pt x="690" y="65"/>
                  <a:pt x="683" y="62"/>
                  <a:pt x="675" y="61"/>
                </a:cubicBezTo>
                <a:cubicBezTo>
                  <a:pt x="667" y="57"/>
                  <a:pt x="659" y="53"/>
                  <a:pt x="651" y="52"/>
                </a:cubicBezTo>
                <a:cubicBezTo>
                  <a:pt x="645" y="49"/>
                  <a:pt x="639" y="47"/>
                  <a:pt x="633" y="46"/>
                </a:cubicBezTo>
                <a:cubicBezTo>
                  <a:pt x="624" y="42"/>
                  <a:pt x="623" y="41"/>
                  <a:pt x="612" y="40"/>
                </a:cubicBezTo>
                <a:cubicBezTo>
                  <a:pt x="606" y="37"/>
                  <a:pt x="601" y="32"/>
                  <a:pt x="594" y="31"/>
                </a:cubicBezTo>
                <a:cubicBezTo>
                  <a:pt x="588" y="28"/>
                  <a:pt x="580" y="26"/>
                  <a:pt x="573" y="25"/>
                </a:cubicBezTo>
                <a:cubicBezTo>
                  <a:pt x="563" y="20"/>
                  <a:pt x="546" y="20"/>
                  <a:pt x="536" y="19"/>
                </a:cubicBezTo>
                <a:cubicBezTo>
                  <a:pt x="527" y="16"/>
                  <a:pt x="519" y="14"/>
                  <a:pt x="509" y="13"/>
                </a:cubicBezTo>
                <a:cubicBezTo>
                  <a:pt x="500" y="11"/>
                  <a:pt x="494" y="10"/>
                  <a:pt x="485" y="11"/>
                </a:cubicBezTo>
                <a:cubicBezTo>
                  <a:pt x="480" y="11"/>
                  <a:pt x="475" y="11"/>
                  <a:pt x="471" y="10"/>
                </a:cubicBezTo>
                <a:cubicBezTo>
                  <a:pt x="469" y="9"/>
                  <a:pt x="478" y="8"/>
                  <a:pt x="476" y="8"/>
                </a:cubicBezTo>
                <a:cubicBezTo>
                  <a:pt x="467" y="7"/>
                  <a:pt x="459" y="7"/>
                  <a:pt x="450" y="7"/>
                </a:cubicBezTo>
                <a:cubicBezTo>
                  <a:pt x="441" y="5"/>
                  <a:pt x="435" y="4"/>
                  <a:pt x="426" y="5"/>
                </a:cubicBezTo>
                <a:cubicBezTo>
                  <a:pt x="388" y="0"/>
                  <a:pt x="347" y="3"/>
                  <a:pt x="309" y="4"/>
                </a:cubicBezTo>
                <a:cubicBezTo>
                  <a:pt x="297" y="13"/>
                  <a:pt x="281" y="11"/>
                  <a:pt x="267" y="11"/>
                </a:cubicBezTo>
                <a:cubicBezTo>
                  <a:pt x="247" y="18"/>
                  <a:pt x="225" y="20"/>
                  <a:pt x="204" y="23"/>
                </a:cubicBezTo>
                <a:cubicBezTo>
                  <a:pt x="197" y="26"/>
                  <a:pt x="190" y="28"/>
                  <a:pt x="183" y="29"/>
                </a:cubicBezTo>
                <a:cubicBezTo>
                  <a:pt x="175" y="33"/>
                  <a:pt x="167" y="34"/>
                  <a:pt x="158" y="35"/>
                </a:cubicBezTo>
                <a:cubicBezTo>
                  <a:pt x="153" y="38"/>
                  <a:pt x="150" y="40"/>
                  <a:pt x="144" y="41"/>
                </a:cubicBezTo>
                <a:cubicBezTo>
                  <a:pt x="136" y="45"/>
                  <a:pt x="122" y="49"/>
                  <a:pt x="113" y="50"/>
                </a:cubicBezTo>
                <a:cubicBezTo>
                  <a:pt x="104" y="53"/>
                  <a:pt x="96" y="58"/>
                  <a:pt x="87" y="59"/>
                </a:cubicBezTo>
                <a:cubicBezTo>
                  <a:pt x="82" y="63"/>
                  <a:pt x="78" y="64"/>
                  <a:pt x="72" y="65"/>
                </a:cubicBezTo>
                <a:cubicBezTo>
                  <a:pt x="67" y="69"/>
                  <a:pt x="60" y="73"/>
                  <a:pt x="54" y="74"/>
                </a:cubicBezTo>
                <a:cubicBezTo>
                  <a:pt x="49" y="78"/>
                  <a:pt x="45" y="79"/>
                  <a:pt x="39" y="80"/>
                </a:cubicBezTo>
                <a:cubicBezTo>
                  <a:pt x="34" y="84"/>
                  <a:pt x="27" y="88"/>
                  <a:pt x="21" y="89"/>
                </a:cubicBezTo>
                <a:cubicBezTo>
                  <a:pt x="17" y="95"/>
                  <a:pt x="10" y="97"/>
                  <a:pt x="3" y="98"/>
                </a:cubicBezTo>
                <a:cubicBezTo>
                  <a:pt x="3" y="100"/>
                  <a:pt x="3" y="102"/>
                  <a:pt x="2" y="104"/>
                </a:cubicBezTo>
                <a:cubicBezTo>
                  <a:pt x="2" y="106"/>
                  <a:pt x="0" y="111"/>
                  <a:pt x="0" y="109"/>
                </a:cubicBezTo>
                <a:cubicBezTo>
                  <a:pt x="0" y="106"/>
                  <a:pt x="1" y="104"/>
                  <a:pt x="2" y="101"/>
                </a:cubicBezTo>
                <a:close/>
              </a:path>
            </a:pathLst>
          </a:cu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6875" name="Text Box 16"/>
          <p:cNvSpPr txBox="1">
            <a:spLocks noChangeArrowheads="1"/>
          </p:cNvSpPr>
          <p:nvPr/>
        </p:nvSpPr>
        <p:spPr bwMode="auto">
          <a:xfrm>
            <a:off x="3635375" y="3789363"/>
            <a:ext cx="1081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/>
              <a:t>E.B.C</a:t>
            </a:r>
          </a:p>
        </p:txBody>
      </p:sp>
      <p:sp>
        <p:nvSpPr>
          <p:cNvPr id="36876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6877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8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sp>
        <p:nvSpPr>
          <p:cNvPr id="36879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6880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81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sp>
        <p:nvSpPr>
          <p:cNvPr id="36882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36883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85" name="Picture 21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sp>
        <p:nvSpPr>
          <p:cNvPr id="37891" name="1 Título"/>
          <p:cNvSpPr>
            <a:spLocks/>
          </p:cNvSpPr>
          <p:nvPr/>
        </p:nvSpPr>
        <p:spPr bwMode="auto">
          <a:xfrm>
            <a:off x="1619250" y="260350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37892" name="Text Box 7"/>
          <p:cNvSpPr txBox="1">
            <a:spLocks noChangeArrowheads="1"/>
          </p:cNvSpPr>
          <p:nvPr/>
        </p:nvSpPr>
        <p:spPr bwMode="auto">
          <a:xfrm>
            <a:off x="1476375" y="2420938"/>
            <a:ext cx="6121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/>
              <a:t>¿Cómo lo aplicamos?</a:t>
            </a:r>
          </a:p>
        </p:txBody>
      </p:sp>
      <p:pic>
        <p:nvPicPr>
          <p:cNvPr id="37894" name="Picture 6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1 Título"/>
          <p:cNvSpPr>
            <a:spLocks/>
          </p:cNvSpPr>
          <p:nvPr/>
        </p:nvSpPr>
        <p:spPr bwMode="auto">
          <a:xfrm>
            <a:off x="1116013" y="1196975"/>
            <a:ext cx="6778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rgbClr val="7F7F7F"/>
                </a:solidFill>
              </a:rPr>
              <a:t>Un modelo holístico</a:t>
            </a:r>
            <a:endParaRPr lang="es-ES" sz="2800">
              <a:solidFill>
                <a:srgbClr val="7F7F7F"/>
              </a:solidFill>
            </a:endParaRPr>
          </a:p>
        </p:txBody>
      </p:sp>
      <p:sp>
        <p:nvSpPr>
          <p:cNvPr id="38915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38916" name="Text Box 7"/>
          <p:cNvSpPr txBox="1">
            <a:spLocks noChangeArrowheads="1"/>
          </p:cNvSpPr>
          <p:nvPr/>
        </p:nvSpPr>
        <p:spPr bwMode="auto">
          <a:xfrm>
            <a:off x="1476375" y="2420938"/>
            <a:ext cx="6121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/>
              <a:t>¿Cómo lo aplicamos?</a:t>
            </a:r>
          </a:p>
        </p:txBody>
      </p:sp>
      <p:pic>
        <p:nvPicPr>
          <p:cNvPr id="38917" name="Picture 9" descr="19248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3500438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7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13 Imagen" descr="matri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triz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40962" name="13 Imagen" descr="matriz.jpg"/>
          <p:cNvPicPr>
            <a:picLocks noChangeAspect="1"/>
          </p:cNvPicPr>
          <p:nvPr/>
        </p:nvPicPr>
        <p:blipFill>
          <a:blip r:embed="rId2"/>
          <a:srcRect t="12201" b="82549"/>
          <a:stretch>
            <a:fillRect/>
          </a:stretch>
        </p:blipFill>
        <p:spPr bwMode="auto">
          <a:xfrm>
            <a:off x="0" y="836613"/>
            <a:ext cx="91440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4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triz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41986" name="13 Imagen" descr="matriz.jpg"/>
          <p:cNvPicPr>
            <a:picLocks noChangeAspect="1"/>
          </p:cNvPicPr>
          <p:nvPr/>
        </p:nvPicPr>
        <p:blipFill>
          <a:blip r:embed="rId2"/>
          <a:srcRect l="1964" t="12201" r="85437" b="7999"/>
          <a:stretch>
            <a:fillRect/>
          </a:stretch>
        </p:blipFill>
        <p:spPr bwMode="auto">
          <a:xfrm>
            <a:off x="179388" y="836613"/>
            <a:ext cx="1152525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triz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119080" y="12800"/>
            <a:ext cx="9382159" cy="6912590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43010" name="Text Box 8"/>
          <p:cNvSpPr txBox="1">
            <a:spLocks noChangeArrowheads="1"/>
          </p:cNvSpPr>
          <p:nvPr/>
        </p:nvSpPr>
        <p:spPr bwMode="auto">
          <a:xfrm>
            <a:off x="4284663" y="285273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43011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2654300"/>
            <a:ext cx="3024187" cy="166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620713"/>
            <a:ext cx="2981325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852738"/>
            <a:ext cx="1728788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4" name="Line 13"/>
          <p:cNvSpPr>
            <a:spLocks noChangeShapeType="1"/>
          </p:cNvSpPr>
          <p:nvPr/>
        </p:nvSpPr>
        <p:spPr bwMode="auto">
          <a:xfrm>
            <a:off x="1835150" y="3500438"/>
            <a:ext cx="1512888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43015" name="Line 15"/>
          <p:cNvSpPr>
            <a:spLocks noChangeShapeType="1"/>
          </p:cNvSpPr>
          <p:nvPr/>
        </p:nvSpPr>
        <p:spPr bwMode="auto">
          <a:xfrm>
            <a:off x="5148263" y="1484313"/>
            <a:ext cx="0" cy="865187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pic>
        <p:nvPicPr>
          <p:cNvPr id="43017" name="Picture 9" descr="logbikonsulting (2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8 CuadroTexto"/>
          <p:cNvSpPr txBox="1">
            <a:spLocks noChangeArrowheads="1"/>
          </p:cNvSpPr>
          <p:nvPr/>
        </p:nvSpPr>
        <p:spPr bwMode="auto">
          <a:xfrm>
            <a:off x="0" y="1628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400" b="1">
                <a:solidFill>
                  <a:srgbClr val="7F7F7F"/>
                </a:solidFill>
              </a:rPr>
              <a:t>D.3. Concepción ecológica de productos y servicios.</a:t>
            </a:r>
            <a:endParaRPr lang="es-ES" sz="2400" b="1">
              <a:solidFill>
                <a:srgbClr val="7F7F7F"/>
              </a:solidFill>
            </a:endParaRPr>
          </a:p>
        </p:txBody>
      </p:sp>
      <p:pic>
        <p:nvPicPr>
          <p:cNvPr id="44034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44036" name="4 Imagen" descr="image1.jpg"/>
          <p:cNvPicPr>
            <a:picLocks noChangeAspect="1"/>
          </p:cNvPicPr>
          <p:nvPr/>
        </p:nvPicPr>
        <p:blipFill>
          <a:blip r:embed="rId3"/>
          <a:srcRect l="13776"/>
          <a:stretch>
            <a:fillRect/>
          </a:stretch>
        </p:blipFill>
        <p:spPr bwMode="auto">
          <a:xfrm>
            <a:off x="611188" y="2643188"/>
            <a:ext cx="4392612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284663" y="3357563"/>
            <a:ext cx="4427537" cy="6413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ES_tradnl" b="1">
                <a:solidFill>
                  <a:srgbClr val="008000"/>
                </a:solidFill>
                <a:latin typeface="Calibri" pitchFamily="34" charset="0"/>
              </a:rPr>
              <a:t>Pollo de corral: 	máx. 90 puntos.</a:t>
            </a:r>
          </a:p>
          <a:p>
            <a:pPr>
              <a:defRPr/>
            </a:pPr>
            <a:r>
              <a:rPr lang="es-ES_tradnl" b="1">
                <a:solidFill>
                  <a:srgbClr val="FF0000"/>
                </a:solidFill>
                <a:latin typeface="Calibri" pitchFamily="34" charset="0"/>
              </a:rPr>
              <a:t>Pollo de criadero: 	  0 puntos.</a:t>
            </a:r>
            <a:endParaRPr lang="es-ES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4038" name="Picture 11" descr="puntos-bien-comc3b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0063" y="4149725"/>
            <a:ext cx="2449512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9" name="AutoShape 14"/>
          <p:cNvSpPr>
            <a:spLocks noChangeArrowheads="1"/>
          </p:cNvSpPr>
          <p:nvPr/>
        </p:nvSpPr>
        <p:spPr bwMode="auto">
          <a:xfrm>
            <a:off x="8027988" y="4581525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4040" name="AutoShape 15"/>
          <p:cNvSpPr>
            <a:spLocks noChangeArrowheads="1"/>
          </p:cNvSpPr>
          <p:nvPr/>
        </p:nvSpPr>
        <p:spPr bwMode="auto">
          <a:xfrm rot="10800000">
            <a:off x="4859338" y="5300663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4042" name="Picture 10" descr="logbikonsulting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8 CuadroTexto"/>
          <p:cNvSpPr txBox="1">
            <a:spLocks noChangeArrowheads="1"/>
          </p:cNvSpPr>
          <p:nvPr/>
        </p:nvSpPr>
        <p:spPr bwMode="auto">
          <a:xfrm>
            <a:off x="0" y="1628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400" b="1">
                <a:solidFill>
                  <a:srgbClr val="7F7F7F"/>
                </a:solidFill>
              </a:rPr>
              <a:t>D.3. Concepción ecológica de productos y servicios.</a:t>
            </a:r>
            <a:endParaRPr lang="es-ES" sz="2400" b="1">
              <a:solidFill>
                <a:srgbClr val="7F7F7F"/>
              </a:solidFill>
            </a:endParaRPr>
          </a:p>
        </p:txBody>
      </p:sp>
      <p:pic>
        <p:nvPicPr>
          <p:cNvPr id="45058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45060" name="4 Imagen" descr="image1.jpg"/>
          <p:cNvPicPr>
            <a:picLocks noChangeAspect="1"/>
          </p:cNvPicPr>
          <p:nvPr/>
        </p:nvPicPr>
        <p:blipFill>
          <a:blip r:embed="rId3"/>
          <a:srcRect l="13776"/>
          <a:stretch>
            <a:fillRect/>
          </a:stretch>
        </p:blipFill>
        <p:spPr bwMode="auto">
          <a:xfrm>
            <a:off x="611188" y="2643188"/>
            <a:ext cx="4392612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284663" y="3357563"/>
            <a:ext cx="4427537" cy="6413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ES_tradnl" b="1">
                <a:solidFill>
                  <a:srgbClr val="008000"/>
                </a:solidFill>
                <a:latin typeface="Calibri" pitchFamily="34" charset="0"/>
              </a:rPr>
              <a:t>Pollo de corral: 	   4€./ kilo</a:t>
            </a:r>
          </a:p>
          <a:p>
            <a:pPr>
              <a:defRPr/>
            </a:pPr>
            <a:r>
              <a:rPr lang="es-ES_tradnl" b="1">
                <a:solidFill>
                  <a:srgbClr val="FF0000"/>
                </a:solidFill>
                <a:latin typeface="Calibri" pitchFamily="34" charset="0"/>
              </a:rPr>
              <a:t>Pollo de criadero: 	2,5€./ kilo</a:t>
            </a:r>
            <a:endParaRPr lang="es-ES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5062" name="Picture 9" descr="puntos-bien-comc3b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0063" y="4149725"/>
            <a:ext cx="2449512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4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45065" name="AutoShape 13"/>
          <p:cNvSpPr>
            <a:spLocks noChangeArrowheads="1"/>
          </p:cNvSpPr>
          <p:nvPr/>
        </p:nvSpPr>
        <p:spPr bwMode="auto">
          <a:xfrm>
            <a:off x="8027988" y="4581525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5066" name="AutoShape 14"/>
          <p:cNvSpPr>
            <a:spLocks noChangeArrowheads="1"/>
          </p:cNvSpPr>
          <p:nvPr/>
        </p:nvSpPr>
        <p:spPr bwMode="auto">
          <a:xfrm rot="10800000">
            <a:off x="4859338" y="5300663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5067" name="Picture 15" descr="puntos-bien-comc3b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0063" y="4149725"/>
            <a:ext cx="2449512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8" name="AutoShape 16"/>
          <p:cNvSpPr>
            <a:spLocks noChangeArrowheads="1"/>
          </p:cNvSpPr>
          <p:nvPr/>
        </p:nvSpPr>
        <p:spPr bwMode="auto">
          <a:xfrm>
            <a:off x="8027988" y="4581525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5070" name="Picture 14" descr="logbikonsulting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1 Título"/>
          <p:cNvSpPr>
            <a:spLocks noGrp="1"/>
          </p:cNvSpPr>
          <p:nvPr>
            <p:ph type="title"/>
          </p:nvPr>
        </p:nvSpPr>
        <p:spPr>
          <a:xfrm>
            <a:off x="3348038" y="1268413"/>
            <a:ext cx="3168650" cy="784225"/>
          </a:xfrm>
        </p:spPr>
        <p:txBody>
          <a:bodyPr/>
          <a:lstStyle/>
          <a:p>
            <a:pPr eaLnBrk="1" hangingPunct="1"/>
            <a:r>
              <a:rPr lang="es-ES" sz="2400" b="1" smtClean="0">
                <a:solidFill>
                  <a:srgbClr val="7F7F7F"/>
                </a:solidFill>
                <a:latin typeface="Century Gothic" pitchFamily="34" charset="0"/>
              </a:rPr>
              <a:t>Ventajas legales…</a:t>
            </a:r>
            <a:endParaRPr lang="es-ES" sz="2400" smtClean="0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46082" name="4 Marcador de contenido"/>
          <p:cNvSpPr>
            <a:spLocks noGrp="1"/>
          </p:cNvSpPr>
          <p:nvPr>
            <p:ph idx="1"/>
          </p:nvPr>
        </p:nvSpPr>
        <p:spPr>
          <a:xfrm>
            <a:off x="468313" y="5516563"/>
            <a:ext cx="8229600" cy="1081087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es-ES" sz="2000" b="1" smtClean="0">
                <a:solidFill>
                  <a:srgbClr val="008000"/>
                </a:solidFill>
                <a:latin typeface="Century Gothic" pitchFamily="34" charset="0"/>
              </a:rPr>
              <a:t>Menos impuestos / Menos tarifas aduaneras / Prioridad en compra pública / Créditos a interés reducido / Cooperación con la investigación universitaria.</a:t>
            </a:r>
            <a:endParaRPr lang="es-ES" sz="2000" smtClean="0">
              <a:solidFill>
                <a:srgbClr val="008000"/>
              </a:solidFill>
              <a:latin typeface="Century Gothic" pitchFamily="34" charset="0"/>
            </a:endParaRPr>
          </a:p>
        </p:txBody>
      </p:sp>
      <p:pic>
        <p:nvPicPr>
          <p:cNvPr id="46083" name="6 Imagen" descr="Attorney title servic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700213"/>
            <a:ext cx="4319587" cy="374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3 Marcador de contenido" descr="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46086" name="Picture 8" descr="puntos-bien-comc3b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3068638"/>
            <a:ext cx="2449512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7" name="AutoShape 10"/>
          <p:cNvSpPr>
            <a:spLocks noChangeArrowheads="1"/>
          </p:cNvSpPr>
          <p:nvPr/>
        </p:nvSpPr>
        <p:spPr bwMode="auto">
          <a:xfrm>
            <a:off x="8027988" y="3068638"/>
            <a:ext cx="431800" cy="1800225"/>
          </a:xfrm>
          <a:prstGeom prst="upDownArrow">
            <a:avLst>
              <a:gd name="adj1" fmla="val 50000"/>
              <a:gd name="adj2" fmla="val 83382"/>
            </a:avLst>
          </a:prstGeom>
          <a:gradFill rotWithShape="1">
            <a:gsLst>
              <a:gs pos="0">
                <a:srgbClr val="00800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6089" name="Picture 9" descr="logbikonsulting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8 CuadroTexto"/>
          <p:cNvSpPr txBox="1">
            <a:spLocks noChangeArrowheads="1"/>
          </p:cNvSpPr>
          <p:nvPr/>
        </p:nvSpPr>
        <p:spPr bwMode="auto">
          <a:xfrm>
            <a:off x="0" y="1628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400" b="1">
                <a:solidFill>
                  <a:srgbClr val="7F7F7F"/>
                </a:solidFill>
              </a:rPr>
              <a:t>D.3. Concepción ecológica de productos y servicios.</a:t>
            </a:r>
            <a:endParaRPr lang="es-ES" sz="2400" b="1">
              <a:solidFill>
                <a:srgbClr val="7F7F7F"/>
              </a:solidFill>
            </a:endParaRPr>
          </a:p>
        </p:txBody>
      </p:sp>
      <p:pic>
        <p:nvPicPr>
          <p:cNvPr id="47106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47108" name="4 Imagen" descr="image1.jpg"/>
          <p:cNvPicPr>
            <a:picLocks noChangeAspect="1"/>
          </p:cNvPicPr>
          <p:nvPr/>
        </p:nvPicPr>
        <p:blipFill>
          <a:blip r:embed="rId3"/>
          <a:srcRect l="13776"/>
          <a:stretch>
            <a:fillRect/>
          </a:stretch>
        </p:blipFill>
        <p:spPr bwMode="auto">
          <a:xfrm>
            <a:off x="611188" y="2643188"/>
            <a:ext cx="4392612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284663" y="3357563"/>
            <a:ext cx="4427537" cy="6413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ES_tradnl" b="1">
                <a:solidFill>
                  <a:srgbClr val="008000"/>
                </a:solidFill>
                <a:latin typeface="Calibri" pitchFamily="34" charset="0"/>
              </a:rPr>
              <a:t>Pollo de corral: 	   3 €./ kilo</a:t>
            </a:r>
          </a:p>
          <a:p>
            <a:pPr>
              <a:defRPr/>
            </a:pPr>
            <a:r>
              <a:rPr lang="es-ES_tradnl" b="1">
                <a:solidFill>
                  <a:srgbClr val="FF0000"/>
                </a:solidFill>
                <a:latin typeface="Calibri" pitchFamily="34" charset="0"/>
              </a:rPr>
              <a:t>Pollo de criadero: 	2,5 €./ kilo</a:t>
            </a:r>
            <a:endParaRPr lang="es-ES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7110" name="Picture 9" descr="puntos-bien-comc3b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4149725"/>
            <a:ext cx="2449513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1" name="AutoShape 10"/>
          <p:cNvSpPr>
            <a:spLocks noChangeArrowheads="1"/>
          </p:cNvSpPr>
          <p:nvPr/>
        </p:nvSpPr>
        <p:spPr bwMode="auto">
          <a:xfrm>
            <a:off x="8172450" y="4581525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7112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3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47114" name="AutoShape 13"/>
          <p:cNvSpPr>
            <a:spLocks noChangeArrowheads="1"/>
          </p:cNvSpPr>
          <p:nvPr/>
        </p:nvSpPr>
        <p:spPr bwMode="auto">
          <a:xfrm rot="10800000">
            <a:off x="4859338" y="5300663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7115" name="AutoShape 14"/>
          <p:cNvSpPr>
            <a:spLocks noChangeArrowheads="1"/>
          </p:cNvSpPr>
          <p:nvPr/>
        </p:nvSpPr>
        <p:spPr bwMode="auto">
          <a:xfrm>
            <a:off x="8172450" y="4581525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7116" name="AutoShape 15"/>
          <p:cNvSpPr>
            <a:spLocks noChangeArrowheads="1"/>
          </p:cNvSpPr>
          <p:nvPr/>
        </p:nvSpPr>
        <p:spPr bwMode="auto">
          <a:xfrm rot="10800000">
            <a:off x="4859338" y="5300663"/>
            <a:ext cx="720725" cy="215900"/>
          </a:xfrm>
          <a:prstGeom prst="leftArrow">
            <a:avLst>
              <a:gd name="adj1" fmla="val 50000"/>
              <a:gd name="adj2" fmla="val 8345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7118" name="Picture 14" descr="logbikonsulting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48131" name="Picture 6" descr="prohibi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1412875"/>
            <a:ext cx="31686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4 Imagen" descr="islas_caiman.jpg"/>
          <p:cNvPicPr>
            <a:picLocks noChangeAspect="1"/>
          </p:cNvPicPr>
          <p:nvPr/>
        </p:nvPicPr>
        <p:blipFill>
          <a:blip r:embed="rId4"/>
          <a:srcRect l="6631" r="15477"/>
          <a:stretch>
            <a:fillRect/>
          </a:stretch>
        </p:blipFill>
        <p:spPr bwMode="auto">
          <a:xfrm>
            <a:off x="395288" y="2420938"/>
            <a:ext cx="1800225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9" descr="El pez grande se come al pequeño, Google - Microsoft - Yaho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2420938"/>
            <a:ext cx="2016125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AutoShape 11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8135" name="Picture 12" descr="capitalist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4581525"/>
            <a:ext cx="180022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6" name="AutoShape 14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8137" name="Picture 15" descr="especulacione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19475" y="4652963"/>
            <a:ext cx="2160588" cy="138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8" name="Picture 16" descr="donaciones a pppp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32588" y="4652963"/>
            <a:ext cx="1873250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9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0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48141" name="Text Box 19"/>
          <p:cNvSpPr txBox="1">
            <a:spLocks noChangeArrowheads="1"/>
          </p:cNvSpPr>
          <p:nvPr/>
        </p:nvSpPr>
        <p:spPr bwMode="auto">
          <a:xfrm>
            <a:off x="3709988" y="2781300"/>
            <a:ext cx="15827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PROHIBIDO</a:t>
            </a:r>
          </a:p>
        </p:txBody>
      </p:sp>
      <p:sp>
        <p:nvSpPr>
          <p:cNvPr id="48142" name="1 Título"/>
          <p:cNvSpPr>
            <a:spLocks/>
          </p:cNvSpPr>
          <p:nvPr/>
        </p:nvSpPr>
        <p:spPr bwMode="auto">
          <a:xfrm>
            <a:off x="250825" y="3789363"/>
            <a:ext cx="2087563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s-ES" b="1">
                <a:solidFill>
                  <a:srgbClr val="7F7F7F"/>
                </a:solidFill>
                <a:latin typeface="Century Gothic" pitchFamily="34" charset="0"/>
              </a:rPr>
              <a:t>Paraísos fiscales</a:t>
            </a:r>
            <a:endParaRPr lang="es-ES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48143" name="1 Título"/>
          <p:cNvSpPr>
            <a:spLocks/>
          </p:cNvSpPr>
          <p:nvPr/>
        </p:nvSpPr>
        <p:spPr bwMode="auto">
          <a:xfrm>
            <a:off x="6227763" y="5876925"/>
            <a:ext cx="2735262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b="1">
                <a:solidFill>
                  <a:srgbClr val="7F7F7F"/>
                </a:solidFill>
                <a:latin typeface="Century Gothic" pitchFamily="34" charset="0"/>
              </a:rPr>
              <a:t>Donaciones a Partidos</a:t>
            </a:r>
            <a:endParaRPr lang="es-ES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48144" name="1 Título"/>
          <p:cNvSpPr>
            <a:spLocks/>
          </p:cNvSpPr>
          <p:nvPr/>
        </p:nvSpPr>
        <p:spPr bwMode="auto">
          <a:xfrm>
            <a:off x="3419475" y="6021388"/>
            <a:ext cx="2087563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b="1">
                <a:solidFill>
                  <a:srgbClr val="7F7F7F"/>
                </a:solidFill>
                <a:latin typeface="Century Gothic" pitchFamily="34" charset="0"/>
              </a:rPr>
              <a:t>Especulación</a:t>
            </a:r>
            <a:endParaRPr lang="es-ES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48145" name="1 Título"/>
          <p:cNvSpPr>
            <a:spLocks/>
          </p:cNvSpPr>
          <p:nvPr/>
        </p:nvSpPr>
        <p:spPr bwMode="auto">
          <a:xfrm>
            <a:off x="179388" y="6092825"/>
            <a:ext cx="22320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s-ES" b="1">
                <a:solidFill>
                  <a:srgbClr val="7F7F7F"/>
                </a:solidFill>
                <a:latin typeface="Century Gothic" pitchFamily="34" charset="0"/>
              </a:rPr>
              <a:t>Socios capitalistas</a:t>
            </a:r>
            <a:endParaRPr lang="es-ES">
              <a:solidFill>
                <a:srgbClr val="7F7F7F"/>
              </a:solidFill>
              <a:latin typeface="Century Gothic" pitchFamily="34" charset="0"/>
            </a:endParaRPr>
          </a:p>
        </p:txBody>
      </p:sp>
      <p:sp>
        <p:nvSpPr>
          <p:cNvPr id="48146" name="1 Título"/>
          <p:cNvSpPr>
            <a:spLocks/>
          </p:cNvSpPr>
          <p:nvPr/>
        </p:nvSpPr>
        <p:spPr bwMode="auto">
          <a:xfrm>
            <a:off x="6516688" y="3860800"/>
            <a:ext cx="20875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b="1">
                <a:solidFill>
                  <a:srgbClr val="7F7F7F"/>
                </a:solidFill>
                <a:latin typeface="Century Gothic" pitchFamily="34" charset="0"/>
              </a:rPr>
              <a:t>Opas hostiles</a:t>
            </a:r>
            <a:endParaRPr lang="es-ES">
              <a:solidFill>
                <a:srgbClr val="7F7F7F"/>
              </a:solidFill>
              <a:latin typeface="Century Gothic" pitchFamily="34" charset="0"/>
            </a:endParaRPr>
          </a:p>
        </p:txBody>
      </p:sp>
      <p:pic>
        <p:nvPicPr>
          <p:cNvPr id="48148" name="Picture 20" descr="logbikonsulting (2)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4915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844675"/>
            <a:ext cx="3311525" cy="2995613"/>
          </a:xfrm>
          <a:prstGeom prst="rect">
            <a:avLst/>
          </a:prstGeom>
          <a:noFill/>
          <a:ln w="50800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49156" name="Text Box 8"/>
          <p:cNvSpPr txBox="1">
            <a:spLocks noChangeArrowheads="1"/>
          </p:cNvSpPr>
          <p:nvPr/>
        </p:nvSpPr>
        <p:spPr bwMode="auto">
          <a:xfrm rot="-620170">
            <a:off x="4211638" y="3284538"/>
            <a:ext cx="1331912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108000" rIns="0" bIns="108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8000"/>
                </a:solidFill>
              </a:rPr>
              <a:t>LÍMITES PROPUESTOS</a:t>
            </a:r>
          </a:p>
        </p:txBody>
      </p:sp>
      <p:sp>
        <p:nvSpPr>
          <p:cNvPr id="49157" name="AutoShape 10"/>
          <p:cNvSpPr>
            <a:spLocks noChangeArrowheads="1"/>
          </p:cNvSpPr>
          <p:nvPr/>
        </p:nvSpPr>
        <p:spPr bwMode="auto">
          <a:xfrm>
            <a:off x="179388" y="2781300"/>
            <a:ext cx="1871662" cy="792163"/>
          </a:xfrm>
          <a:prstGeom prst="wedgeRoundRectCallout">
            <a:avLst>
              <a:gd name="adj1" fmla="val 62806"/>
              <a:gd name="adj2" fmla="val 81866"/>
              <a:gd name="adj3" fmla="val 16667"/>
            </a:avLst>
          </a:prstGeom>
          <a:noFill/>
          <a:ln w="254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2000" b="1">
                <a:solidFill>
                  <a:srgbClr val="008000"/>
                </a:solidFill>
              </a:rPr>
              <a:t>Salario máximo</a:t>
            </a:r>
          </a:p>
        </p:txBody>
      </p:sp>
      <p:sp>
        <p:nvSpPr>
          <p:cNvPr id="49158" name="AutoShape 13"/>
          <p:cNvSpPr>
            <a:spLocks noChangeArrowheads="1"/>
          </p:cNvSpPr>
          <p:nvPr/>
        </p:nvSpPr>
        <p:spPr bwMode="auto">
          <a:xfrm rot="899756">
            <a:off x="6948488" y="5661025"/>
            <a:ext cx="1871662" cy="504825"/>
          </a:xfrm>
          <a:prstGeom prst="wedgeRoundRectCallout">
            <a:avLst>
              <a:gd name="adj1" fmla="val -145491"/>
              <a:gd name="adj2" fmla="val -279421"/>
              <a:gd name="adj3" fmla="val 16667"/>
            </a:avLst>
          </a:prstGeom>
          <a:noFill/>
          <a:ln w="254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2000" b="1">
                <a:solidFill>
                  <a:srgbClr val="008000"/>
                </a:solidFill>
              </a:rPr>
              <a:t>Herencias</a:t>
            </a:r>
          </a:p>
        </p:txBody>
      </p:sp>
      <p:sp>
        <p:nvSpPr>
          <p:cNvPr id="49159" name="AutoShape 14"/>
          <p:cNvSpPr>
            <a:spLocks noChangeArrowheads="1"/>
          </p:cNvSpPr>
          <p:nvPr/>
        </p:nvSpPr>
        <p:spPr bwMode="auto">
          <a:xfrm rot="-828745">
            <a:off x="6877050" y="3284538"/>
            <a:ext cx="1871663" cy="788987"/>
          </a:xfrm>
          <a:prstGeom prst="wedgeRoundRectCallout">
            <a:avLst>
              <a:gd name="adj1" fmla="val -105435"/>
              <a:gd name="adj2" fmla="val -81144"/>
              <a:gd name="adj3" fmla="val 16667"/>
            </a:avLst>
          </a:prstGeom>
          <a:noFill/>
          <a:ln w="254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2000" b="1">
                <a:solidFill>
                  <a:srgbClr val="008000"/>
                </a:solidFill>
              </a:rPr>
              <a:t>Propiedad Privada</a:t>
            </a:r>
          </a:p>
        </p:txBody>
      </p:sp>
      <p:pic>
        <p:nvPicPr>
          <p:cNvPr id="49161" name="Picture 9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8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017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844675"/>
            <a:ext cx="3311525" cy="2995613"/>
          </a:xfrm>
          <a:prstGeom prst="rect">
            <a:avLst/>
          </a:prstGeom>
          <a:noFill/>
          <a:ln w="50800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50180" name="Text Box 7"/>
          <p:cNvSpPr txBox="1">
            <a:spLocks noChangeArrowheads="1"/>
          </p:cNvSpPr>
          <p:nvPr/>
        </p:nvSpPr>
        <p:spPr bwMode="auto">
          <a:xfrm rot="-620170">
            <a:off x="4211638" y="3284538"/>
            <a:ext cx="1331912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108000" rIns="0" bIns="108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8000"/>
                </a:solidFill>
              </a:rPr>
              <a:t>LÍMITES PROPUESTOS</a:t>
            </a:r>
          </a:p>
        </p:txBody>
      </p:sp>
      <p:sp>
        <p:nvSpPr>
          <p:cNvPr id="50181" name="AutoShape 8"/>
          <p:cNvSpPr>
            <a:spLocks noChangeArrowheads="1"/>
          </p:cNvSpPr>
          <p:nvPr/>
        </p:nvSpPr>
        <p:spPr bwMode="auto">
          <a:xfrm>
            <a:off x="179388" y="2781300"/>
            <a:ext cx="1871662" cy="1152525"/>
          </a:xfrm>
          <a:prstGeom prst="wedgeRoundRectCallout">
            <a:avLst>
              <a:gd name="adj1" fmla="val 62806"/>
              <a:gd name="adj2" fmla="val 40634"/>
              <a:gd name="adj3" fmla="val 16667"/>
            </a:avLst>
          </a:prstGeom>
          <a:noFill/>
          <a:ln w="254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2000" b="1">
                <a:solidFill>
                  <a:srgbClr val="008000"/>
                </a:solidFill>
              </a:rPr>
              <a:t>Salario máximo</a:t>
            </a:r>
          </a:p>
          <a:p>
            <a:pPr algn="ctr"/>
            <a:r>
              <a:rPr lang="es-ES" sz="2000" b="1">
                <a:solidFill>
                  <a:srgbClr val="008000"/>
                </a:solidFill>
              </a:rPr>
              <a:t>1 : ¿?</a:t>
            </a:r>
          </a:p>
        </p:txBody>
      </p:sp>
      <p:pic>
        <p:nvPicPr>
          <p:cNvPr id="50183" name="Picture 7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2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120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844675"/>
            <a:ext cx="3311525" cy="2995613"/>
          </a:xfrm>
          <a:prstGeom prst="rect">
            <a:avLst/>
          </a:prstGeom>
          <a:noFill/>
          <a:ln w="50800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51204" name="Text Box 7"/>
          <p:cNvSpPr txBox="1">
            <a:spLocks noChangeArrowheads="1"/>
          </p:cNvSpPr>
          <p:nvPr/>
        </p:nvSpPr>
        <p:spPr bwMode="auto">
          <a:xfrm rot="-620170">
            <a:off x="4211638" y="3284538"/>
            <a:ext cx="1331912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108000" rIns="0" bIns="108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8000"/>
                </a:solidFill>
              </a:rPr>
              <a:t>LÍMITES PROPUESTOS</a:t>
            </a:r>
          </a:p>
        </p:txBody>
      </p:sp>
      <p:sp>
        <p:nvSpPr>
          <p:cNvPr id="51205" name="AutoShape 8"/>
          <p:cNvSpPr>
            <a:spLocks noChangeArrowheads="1"/>
          </p:cNvSpPr>
          <p:nvPr/>
        </p:nvSpPr>
        <p:spPr bwMode="auto">
          <a:xfrm>
            <a:off x="179388" y="2781300"/>
            <a:ext cx="1871662" cy="1152525"/>
          </a:xfrm>
          <a:prstGeom prst="wedgeRoundRectCallout">
            <a:avLst>
              <a:gd name="adj1" fmla="val 62806"/>
              <a:gd name="adj2" fmla="val 40634"/>
              <a:gd name="adj3" fmla="val 16667"/>
            </a:avLst>
          </a:prstGeom>
          <a:noFill/>
          <a:ln w="254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2000" b="1">
                <a:solidFill>
                  <a:srgbClr val="008000"/>
                </a:solidFill>
              </a:rPr>
              <a:t>Salario máximo</a:t>
            </a:r>
          </a:p>
          <a:p>
            <a:pPr algn="ctr"/>
            <a:r>
              <a:rPr lang="es-ES" sz="2000" b="1">
                <a:solidFill>
                  <a:srgbClr val="008000"/>
                </a:solidFill>
              </a:rPr>
              <a:t>1 : 10</a:t>
            </a:r>
          </a:p>
        </p:txBody>
      </p:sp>
      <p:sp>
        <p:nvSpPr>
          <p:cNvPr id="51206" name="AutoShape 10"/>
          <p:cNvSpPr>
            <a:spLocks noChangeArrowheads="1"/>
          </p:cNvSpPr>
          <p:nvPr/>
        </p:nvSpPr>
        <p:spPr bwMode="auto">
          <a:xfrm>
            <a:off x="6443663" y="1773238"/>
            <a:ext cx="2449512" cy="4751387"/>
          </a:xfrm>
          <a:prstGeom prst="wedgeRoundRectCallout">
            <a:avLst>
              <a:gd name="adj1" fmla="val -23042"/>
              <a:gd name="adj2" fmla="val 30556"/>
              <a:gd name="adj3" fmla="val 16667"/>
            </a:avLst>
          </a:prstGeom>
          <a:noFill/>
          <a:ln w="25400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>
                <a:solidFill>
                  <a:srgbClr val="008000"/>
                </a:solidFill>
              </a:rPr>
              <a:t>Austria:</a:t>
            </a:r>
          </a:p>
          <a:p>
            <a:pPr algn="ctr"/>
            <a:r>
              <a:rPr lang="es-ES">
                <a:solidFill>
                  <a:srgbClr val="008000"/>
                </a:solidFill>
              </a:rPr>
              <a:t>1 : 800</a:t>
            </a:r>
          </a:p>
          <a:p>
            <a:pPr algn="ctr"/>
            <a:endParaRPr lang="es-ES">
              <a:solidFill>
                <a:srgbClr val="008000"/>
              </a:solidFill>
            </a:endParaRPr>
          </a:p>
          <a:p>
            <a:pPr algn="ctr"/>
            <a:r>
              <a:rPr lang="es-ES">
                <a:solidFill>
                  <a:srgbClr val="008000"/>
                </a:solidFill>
              </a:rPr>
              <a:t>Alemania:</a:t>
            </a:r>
          </a:p>
          <a:p>
            <a:pPr algn="ctr"/>
            <a:r>
              <a:rPr lang="es-ES">
                <a:solidFill>
                  <a:srgbClr val="008000"/>
                </a:solidFill>
              </a:rPr>
              <a:t>1: 5.000 </a:t>
            </a:r>
          </a:p>
          <a:p>
            <a:pPr algn="ctr"/>
            <a:endParaRPr lang="es-ES">
              <a:solidFill>
                <a:srgbClr val="008000"/>
              </a:solidFill>
            </a:endParaRPr>
          </a:p>
          <a:p>
            <a:pPr algn="ctr"/>
            <a:r>
              <a:rPr lang="es-ES">
                <a:solidFill>
                  <a:srgbClr val="008000"/>
                </a:solidFill>
              </a:rPr>
              <a:t>EE.UU..- Industria: 1: 65.000</a:t>
            </a:r>
          </a:p>
          <a:p>
            <a:pPr algn="ctr"/>
            <a:endParaRPr lang="es-ES">
              <a:solidFill>
                <a:srgbClr val="008000"/>
              </a:solidFill>
            </a:endParaRPr>
          </a:p>
          <a:p>
            <a:pPr algn="ctr"/>
            <a:r>
              <a:rPr lang="es-ES">
                <a:solidFill>
                  <a:srgbClr val="008000"/>
                </a:solidFill>
              </a:rPr>
              <a:t>EE.UU..- Bolsa: </a:t>
            </a:r>
          </a:p>
          <a:p>
            <a:pPr algn="ctr"/>
            <a:r>
              <a:rPr lang="es-ES">
                <a:solidFill>
                  <a:srgbClr val="008000"/>
                </a:solidFill>
              </a:rPr>
              <a:t>1: 360.000</a:t>
            </a:r>
          </a:p>
          <a:p>
            <a:pPr algn="ctr"/>
            <a:r>
              <a:rPr lang="es-ES">
                <a:solidFill>
                  <a:srgbClr val="008000"/>
                </a:solidFill>
              </a:rPr>
              <a:t>(hace 2 años).</a:t>
            </a:r>
          </a:p>
          <a:p>
            <a:pPr algn="ctr"/>
            <a:endParaRPr lang="es-ES">
              <a:solidFill>
                <a:srgbClr val="008000"/>
              </a:solidFill>
            </a:endParaRPr>
          </a:p>
          <a:p>
            <a:pPr algn="ctr"/>
            <a:r>
              <a:rPr lang="es-ES" sz="2400" b="1">
                <a:solidFill>
                  <a:srgbClr val="FF0000"/>
                </a:solidFill>
              </a:rPr>
              <a:t>Es</a:t>
            </a:r>
            <a:r>
              <a:rPr lang="es-ES" sz="2400" b="1">
                <a:solidFill>
                  <a:srgbClr val="FFFF00"/>
                </a:solidFill>
              </a:rPr>
              <a:t>pa</a:t>
            </a:r>
            <a:r>
              <a:rPr lang="es-ES" sz="2400" b="1">
                <a:solidFill>
                  <a:srgbClr val="FF0000"/>
                </a:solidFill>
              </a:rPr>
              <a:t>ña</a:t>
            </a:r>
          </a:p>
          <a:p>
            <a:pPr algn="ctr"/>
            <a:r>
              <a:rPr lang="es-ES" sz="2400" b="1">
                <a:solidFill>
                  <a:srgbClr val="FF0000"/>
                </a:solidFill>
              </a:rPr>
              <a:t>¿?</a:t>
            </a:r>
          </a:p>
        </p:txBody>
      </p:sp>
      <p:pic>
        <p:nvPicPr>
          <p:cNvPr id="51208" name="Picture 8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6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222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844675"/>
            <a:ext cx="3311525" cy="2995613"/>
          </a:xfrm>
          <a:prstGeom prst="rect">
            <a:avLst/>
          </a:prstGeom>
          <a:noFill/>
          <a:ln w="50800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52228" name="Text Box 7"/>
          <p:cNvSpPr txBox="1">
            <a:spLocks noChangeArrowheads="1"/>
          </p:cNvSpPr>
          <p:nvPr/>
        </p:nvSpPr>
        <p:spPr bwMode="auto">
          <a:xfrm rot="-620170">
            <a:off x="4211638" y="3284538"/>
            <a:ext cx="1331912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108000" rIns="0" bIns="108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8000"/>
                </a:solidFill>
              </a:rPr>
              <a:t>LÍMITES PROPUESTOS</a:t>
            </a:r>
          </a:p>
        </p:txBody>
      </p:sp>
      <p:sp>
        <p:nvSpPr>
          <p:cNvPr id="52229" name="AutoShape 8"/>
          <p:cNvSpPr>
            <a:spLocks noChangeArrowheads="1"/>
          </p:cNvSpPr>
          <p:nvPr/>
        </p:nvSpPr>
        <p:spPr bwMode="auto">
          <a:xfrm>
            <a:off x="179388" y="2781300"/>
            <a:ext cx="1871662" cy="1152525"/>
          </a:xfrm>
          <a:prstGeom prst="wedgeRoundRectCallout">
            <a:avLst>
              <a:gd name="adj1" fmla="val 62806"/>
              <a:gd name="adj2" fmla="val 40634"/>
              <a:gd name="adj3" fmla="val 16667"/>
            </a:avLst>
          </a:prstGeom>
          <a:noFill/>
          <a:ln w="254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2000" b="1">
                <a:solidFill>
                  <a:srgbClr val="008000"/>
                </a:solidFill>
              </a:rPr>
              <a:t>Salario máximo</a:t>
            </a:r>
          </a:p>
          <a:p>
            <a:pPr algn="ctr"/>
            <a:r>
              <a:rPr lang="es-ES" sz="2000" b="1">
                <a:solidFill>
                  <a:srgbClr val="008000"/>
                </a:solidFill>
              </a:rPr>
              <a:t>1 : 10</a:t>
            </a:r>
          </a:p>
        </p:txBody>
      </p:sp>
      <p:sp>
        <p:nvSpPr>
          <p:cNvPr id="52230" name="AutoShape 10"/>
          <p:cNvSpPr>
            <a:spLocks noChangeArrowheads="1"/>
          </p:cNvSpPr>
          <p:nvPr/>
        </p:nvSpPr>
        <p:spPr bwMode="auto">
          <a:xfrm>
            <a:off x="6443663" y="1773238"/>
            <a:ext cx="2449512" cy="4751387"/>
          </a:xfrm>
          <a:prstGeom prst="wedgeRoundRectCallout">
            <a:avLst>
              <a:gd name="adj1" fmla="val -23042"/>
              <a:gd name="adj2" fmla="val 30556"/>
              <a:gd name="adj3" fmla="val 16667"/>
            </a:avLst>
          </a:prstGeom>
          <a:noFill/>
          <a:ln w="25400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>
                <a:solidFill>
                  <a:srgbClr val="008000"/>
                </a:solidFill>
              </a:rPr>
              <a:t>Austria</a:t>
            </a:r>
          </a:p>
          <a:p>
            <a:pPr algn="ctr"/>
            <a:r>
              <a:rPr lang="es-ES">
                <a:solidFill>
                  <a:srgbClr val="008000"/>
                </a:solidFill>
              </a:rPr>
              <a:t>1 : 800</a:t>
            </a:r>
          </a:p>
          <a:p>
            <a:pPr algn="ctr"/>
            <a:endParaRPr lang="es-ES">
              <a:solidFill>
                <a:srgbClr val="008000"/>
              </a:solidFill>
            </a:endParaRPr>
          </a:p>
          <a:p>
            <a:pPr algn="ctr"/>
            <a:r>
              <a:rPr lang="es-ES">
                <a:solidFill>
                  <a:srgbClr val="008000"/>
                </a:solidFill>
              </a:rPr>
              <a:t>Alemania</a:t>
            </a:r>
          </a:p>
          <a:p>
            <a:pPr algn="ctr"/>
            <a:r>
              <a:rPr lang="es-ES">
                <a:solidFill>
                  <a:srgbClr val="008000"/>
                </a:solidFill>
              </a:rPr>
              <a:t>1: 5.000 </a:t>
            </a:r>
          </a:p>
          <a:p>
            <a:pPr algn="ctr"/>
            <a:endParaRPr lang="es-ES">
              <a:solidFill>
                <a:srgbClr val="008000"/>
              </a:solidFill>
            </a:endParaRPr>
          </a:p>
          <a:p>
            <a:pPr algn="ctr"/>
            <a:r>
              <a:rPr lang="es-ES">
                <a:solidFill>
                  <a:srgbClr val="008000"/>
                </a:solidFill>
              </a:rPr>
              <a:t>EE.UU..- Industria 1: 65.000</a:t>
            </a:r>
          </a:p>
          <a:p>
            <a:pPr algn="ctr"/>
            <a:endParaRPr lang="es-ES">
              <a:solidFill>
                <a:srgbClr val="008000"/>
              </a:solidFill>
            </a:endParaRPr>
          </a:p>
          <a:p>
            <a:pPr algn="ctr"/>
            <a:r>
              <a:rPr lang="es-ES">
                <a:solidFill>
                  <a:srgbClr val="008000"/>
                </a:solidFill>
              </a:rPr>
              <a:t>EE.UU..- Bolsa</a:t>
            </a:r>
          </a:p>
          <a:p>
            <a:pPr algn="ctr"/>
            <a:r>
              <a:rPr lang="es-ES">
                <a:solidFill>
                  <a:srgbClr val="008000"/>
                </a:solidFill>
              </a:rPr>
              <a:t>1: 360.000</a:t>
            </a:r>
          </a:p>
          <a:p>
            <a:pPr algn="ctr"/>
            <a:r>
              <a:rPr lang="es-ES">
                <a:solidFill>
                  <a:srgbClr val="008000"/>
                </a:solidFill>
              </a:rPr>
              <a:t>(hace 2 años).</a:t>
            </a:r>
          </a:p>
          <a:p>
            <a:pPr algn="ctr"/>
            <a:r>
              <a:rPr lang="es-ES" sz="1200">
                <a:solidFill>
                  <a:srgbClr val="008000"/>
                </a:solidFill>
              </a:rPr>
              <a:t>  </a:t>
            </a:r>
          </a:p>
          <a:p>
            <a:pPr algn="ctr"/>
            <a:r>
              <a:rPr lang="es-ES" sz="2800" b="1">
                <a:solidFill>
                  <a:srgbClr val="FF0000"/>
                </a:solidFill>
              </a:rPr>
              <a:t>Es</a:t>
            </a:r>
            <a:r>
              <a:rPr lang="es-ES" sz="2800" b="1">
                <a:solidFill>
                  <a:srgbClr val="FFFF00"/>
                </a:solidFill>
              </a:rPr>
              <a:t>pa</a:t>
            </a:r>
            <a:r>
              <a:rPr lang="es-ES" sz="2800" b="1">
                <a:solidFill>
                  <a:srgbClr val="FF0000"/>
                </a:solidFill>
              </a:rPr>
              <a:t>ña</a:t>
            </a:r>
          </a:p>
          <a:p>
            <a:pPr algn="ctr"/>
            <a:r>
              <a:rPr lang="es-ES" sz="2800" b="1">
                <a:solidFill>
                  <a:srgbClr val="FF0000"/>
                </a:solidFill>
              </a:rPr>
              <a:t>1: 813.000</a:t>
            </a:r>
            <a:r>
              <a:rPr lang="es-ES">
                <a:solidFill>
                  <a:srgbClr val="008000"/>
                </a:solidFill>
              </a:rPr>
              <a:t> </a:t>
            </a:r>
          </a:p>
        </p:txBody>
      </p:sp>
      <p:pic>
        <p:nvPicPr>
          <p:cNvPr id="52231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2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2233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4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52235" name="1 Título"/>
          <p:cNvSpPr>
            <a:spLocks/>
          </p:cNvSpPr>
          <p:nvPr/>
        </p:nvSpPr>
        <p:spPr bwMode="auto">
          <a:xfrm>
            <a:off x="684213" y="6021388"/>
            <a:ext cx="43926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b="1">
                <a:solidFill>
                  <a:srgbClr val="7F7F7F"/>
                </a:solidFill>
              </a:rPr>
              <a:t>¿Ponemos un ejemplo?</a:t>
            </a:r>
            <a:endParaRPr lang="es-ES">
              <a:solidFill>
                <a:srgbClr val="7F7F7F"/>
              </a:solidFill>
            </a:endParaRPr>
          </a:p>
        </p:txBody>
      </p:sp>
      <p:pic>
        <p:nvPicPr>
          <p:cNvPr id="52237" name="Picture 13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▶ Salvados. La Fageda, cuando negocio y ética van de la mano.mp4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9932" fill="hold"/>
                                        <p:tgtEl>
                                          <p:spTgt spid="532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325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32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32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1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4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54275" name="1 Título"/>
          <p:cNvSpPr>
            <a:spLocks/>
          </p:cNvSpPr>
          <p:nvPr/>
        </p:nvSpPr>
        <p:spPr bwMode="auto">
          <a:xfrm>
            <a:off x="1331913" y="2924175"/>
            <a:ext cx="67802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  <a:latin typeface="Century Gothic" pitchFamily="34" charset="0"/>
              </a:rPr>
              <a:t>Y todo esto…</a:t>
            </a:r>
            <a:endParaRPr lang="es-ES" sz="3600">
              <a:solidFill>
                <a:srgbClr val="7F7F7F"/>
              </a:solidFill>
              <a:latin typeface="Century Gothic" pitchFamily="34" charset="0"/>
            </a:endParaRPr>
          </a:p>
        </p:txBody>
      </p:sp>
      <p:pic>
        <p:nvPicPr>
          <p:cNvPr id="54277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8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4279" name="Picture 7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Título"/>
          <p:cNvSpPr>
            <a:spLocks noGrp="1"/>
          </p:cNvSpPr>
          <p:nvPr>
            <p:ph type="title"/>
          </p:nvPr>
        </p:nvSpPr>
        <p:spPr>
          <a:xfrm>
            <a:off x="1258888" y="1844675"/>
            <a:ext cx="6780212" cy="1143000"/>
          </a:xfrm>
        </p:spPr>
        <p:txBody>
          <a:bodyPr/>
          <a:lstStyle/>
          <a:p>
            <a:pPr eaLnBrk="1" hangingPunct="1"/>
            <a:r>
              <a:rPr lang="es-ES" sz="3600" b="1" smtClean="0">
                <a:solidFill>
                  <a:srgbClr val="7F7F7F"/>
                </a:solidFill>
                <a:latin typeface="Century Gothic" pitchFamily="34" charset="0"/>
              </a:rPr>
              <a:t>… consensuado con el pueblo soberano.</a:t>
            </a:r>
            <a:endParaRPr lang="es-ES" sz="3600" smtClean="0">
              <a:solidFill>
                <a:srgbClr val="7F7F7F"/>
              </a:solidFill>
              <a:latin typeface="Century Gothic" pitchFamily="34" charset="0"/>
            </a:endParaRPr>
          </a:p>
        </p:txBody>
      </p:sp>
      <p:pic>
        <p:nvPicPr>
          <p:cNvPr id="55298" name="Picture 4" descr="consulta popul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3198813"/>
            <a:ext cx="3168650" cy="264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3 Marcador de contenido" descr="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55301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5302" name="3 Marcador de contenido" descr="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3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5304" name="3 Marcador de contenido" descr="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5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5307" name="Picture 11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639888"/>
            <a:ext cx="8531225" cy="487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8855" name="3 Marcador de contenido" descr="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6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78857" name="Picture 9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ChangeArrowheads="1"/>
          </p:cNvSpPr>
          <p:nvPr/>
        </p:nvSpPr>
        <p:spPr bwMode="auto">
          <a:xfrm>
            <a:off x="539750" y="5886450"/>
            <a:ext cx="82296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s-ES">
              <a:solidFill>
                <a:srgbClr val="376092"/>
              </a:solidFill>
              <a:latin typeface="Century Gothic" pitchFamily="34" charset="0"/>
            </a:endParaRPr>
          </a:p>
        </p:txBody>
      </p:sp>
      <p:pic>
        <p:nvPicPr>
          <p:cNvPr id="56322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pic>
        <p:nvPicPr>
          <p:cNvPr id="56324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56326" name="Text Box 11"/>
          <p:cNvSpPr txBox="1">
            <a:spLocks noChangeArrowheads="1"/>
          </p:cNvSpPr>
          <p:nvPr/>
        </p:nvSpPr>
        <p:spPr bwMode="auto">
          <a:xfrm>
            <a:off x="1835150" y="2420938"/>
            <a:ext cx="51133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808080"/>
                </a:solidFill>
              </a:rPr>
              <a:t>¿recordamos a Aristóteles?</a:t>
            </a:r>
          </a:p>
        </p:txBody>
      </p:sp>
      <p:pic>
        <p:nvPicPr>
          <p:cNvPr id="56327" name="Picture 15" descr="Archivo:Aristotelesar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3357563"/>
            <a:ext cx="253047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9" name="Picture 9" descr="logbikonsulting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3 Marcador de contenido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13557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6" name="1 Título"/>
          <p:cNvSpPr>
            <a:spLocks/>
          </p:cNvSpPr>
          <p:nvPr/>
        </p:nvSpPr>
        <p:spPr bwMode="auto">
          <a:xfrm>
            <a:off x="1763713" y="188913"/>
            <a:ext cx="677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7F7F7F"/>
                </a:solidFill>
              </a:rPr>
              <a:t>La Economía del Bien Común</a:t>
            </a:r>
            <a:endParaRPr lang="es-ES" sz="3600">
              <a:solidFill>
                <a:srgbClr val="7F7F7F"/>
              </a:solidFill>
            </a:endParaRPr>
          </a:p>
        </p:txBody>
      </p:sp>
      <p:sp>
        <p:nvSpPr>
          <p:cNvPr id="57347" name="Rectangle 6"/>
          <p:cNvSpPr>
            <a:spLocks noChangeArrowheads="1"/>
          </p:cNvSpPr>
          <p:nvPr/>
        </p:nvSpPr>
        <p:spPr bwMode="auto">
          <a:xfrm>
            <a:off x="1042988" y="1989138"/>
            <a:ext cx="7129462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/>
          </a:p>
          <a:p>
            <a:r>
              <a:rPr lang="es-ES" sz="3600"/>
              <a:t>“La verdadera </a:t>
            </a:r>
            <a:r>
              <a:rPr lang="es-ES" sz="3600" b="1">
                <a:solidFill>
                  <a:srgbClr val="009900"/>
                </a:solidFill>
              </a:rPr>
              <a:t>felicidad</a:t>
            </a:r>
            <a:r>
              <a:rPr lang="es-ES" sz="3600"/>
              <a:t> es hacer el </a:t>
            </a:r>
            <a:r>
              <a:rPr lang="es-ES" sz="3600" b="1">
                <a:solidFill>
                  <a:srgbClr val="009900"/>
                </a:solidFill>
              </a:rPr>
              <a:t>bien a todos</a:t>
            </a:r>
            <a:r>
              <a:rPr lang="es-ES" sz="3600"/>
              <a:t>”</a:t>
            </a:r>
          </a:p>
        </p:txBody>
      </p:sp>
      <p:sp>
        <p:nvSpPr>
          <p:cNvPr id="57348" name="Text Box 7"/>
          <p:cNvSpPr txBox="1">
            <a:spLocks noChangeArrowheads="1"/>
          </p:cNvSpPr>
          <p:nvPr/>
        </p:nvSpPr>
        <p:spPr bwMode="auto">
          <a:xfrm>
            <a:off x="5292725" y="5589588"/>
            <a:ext cx="3382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008000"/>
                </a:solidFill>
              </a:rPr>
              <a:t>¡Salud y Bien Común!</a:t>
            </a:r>
          </a:p>
        </p:txBody>
      </p:sp>
      <p:pic>
        <p:nvPicPr>
          <p:cNvPr id="57350" name="Picture 6" descr="logbikonsul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7 Imagen" descr="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692150"/>
            <a:ext cx="4826000" cy="21605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99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</p:pic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2997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>
                <a:hlinkClick r:id="rId3"/>
              </a:rPr>
              <a:t>http://www.gemeinwohl-oekonomie.org/es</a:t>
            </a:r>
            <a:r>
              <a:rPr lang="es-ES"/>
              <a:t> </a:t>
            </a: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0" y="40767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>
                <a:solidFill>
                  <a:schemeClr val="hlink"/>
                </a:solidFill>
              </a:rPr>
              <a:t>ebceuskadi@gmail.com </a:t>
            </a:r>
          </a:p>
        </p:txBody>
      </p:sp>
      <p:sp>
        <p:nvSpPr>
          <p:cNvPr id="58372" name="Rectangle 5"/>
          <p:cNvSpPr>
            <a:spLocks noChangeArrowheads="1"/>
          </p:cNvSpPr>
          <p:nvPr/>
        </p:nvSpPr>
        <p:spPr bwMode="auto">
          <a:xfrm>
            <a:off x="0" y="4652963"/>
            <a:ext cx="9144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hlink"/>
                </a:solidFill>
              </a:rPr>
              <a:t>@jbgoikoetxea</a:t>
            </a:r>
          </a:p>
          <a:p>
            <a:pPr algn="ctr"/>
            <a:endParaRPr lang="es-ES">
              <a:solidFill>
                <a:schemeClr val="hlink"/>
              </a:solidFill>
            </a:endParaRPr>
          </a:p>
          <a:p>
            <a:pPr algn="ctr"/>
            <a:r>
              <a:rPr lang="es-ES">
                <a:solidFill>
                  <a:schemeClr val="hlink"/>
                </a:solidFill>
              </a:rPr>
              <a:t>javier@bikonsulting.com</a:t>
            </a:r>
          </a:p>
          <a:p>
            <a:pPr algn="ctr"/>
            <a:r>
              <a:rPr lang="es-ES">
                <a:solidFill>
                  <a:schemeClr val="hlink"/>
                </a:solidFill>
              </a:rPr>
              <a:t>Móvil 630802883</a:t>
            </a:r>
          </a:p>
        </p:txBody>
      </p:sp>
      <p:sp>
        <p:nvSpPr>
          <p:cNvPr id="58374" name="Rectangle 3"/>
          <p:cNvSpPr>
            <a:spLocks noChangeArrowheads="1"/>
          </p:cNvSpPr>
          <p:nvPr/>
        </p:nvSpPr>
        <p:spPr bwMode="auto">
          <a:xfrm>
            <a:off x="0" y="3500438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>
                <a:hlinkClick r:id="rId4"/>
              </a:rPr>
              <a:t>http://www.ebceuskadi.org/</a:t>
            </a:r>
            <a:r>
              <a:rPr lang="es-ES"/>
              <a:t> </a:t>
            </a:r>
          </a:p>
        </p:txBody>
      </p:sp>
      <p:pic>
        <p:nvPicPr>
          <p:cNvPr id="58375" name="Picture 7" descr="logbikonsulting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308725"/>
            <a:ext cx="1873250" cy="390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6923</TotalTime>
  <Words>1078</Words>
  <Application>Microsoft Office PowerPoint</Application>
  <PresentationFormat>Presentación en pantalla (4:3)</PresentationFormat>
  <Paragraphs>236</Paragraphs>
  <Slides>43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Plantilla de diseño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48" baseType="lpstr">
      <vt:lpstr>Arial</vt:lpstr>
      <vt:lpstr>Calibri</vt:lpstr>
      <vt:lpstr>Century Gothic</vt:lpstr>
      <vt:lpstr>Comic Sans MS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Ventajas legales…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… consensuado con el pueblo soberano.</vt:lpstr>
      <vt:lpstr>Diapositiva 40</vt:lpstr>
      <vt:lpstr>Diapositiva 41</vt:lpstr>
      <vt:lpstr>Diapositiva 42</vt:lpstr>
      <vt:lpstr>Diapositiva 43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Luismadrid</dc:creator>
  <cp:lastModifiedBy>Javier</cp:lastModifiedBy>
  <cp:revision>66</cp:revision>
  <dcterms:created xsi:type="dcterms:W3CDTF">2013-05-01T14:20:20Z</dcterms:created>
  <dcterms:modified xsi:type="dcterms:W3CDTF">2014-01-10T01:12:38Z</dcterms:modified>
</cp:coreProperties>
</file>